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Cabin" charset="1" panose="00000500000000000000"/>
      <p:regular r:id="rId38"/>
    </p:embeddedFont>
    <p:embeddedFont>
      <p:font typeface="Muli" charset="1" panose="00000500000000000000"/>
      <p:regular r:id="rId39"/>
    </p:embeddedFont>
    <p:embeddedFont>
      <p:font typeface="Muli Bold" charset="1" panose="00000800000000000000"/>
      <p:regular r:id="rId40"/>
    </p:embeddedFont>
    <p:embeddedFont>
      <p:font typeface="ไอติม" charset="1" panose="0000050000000000000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Hôm nay nhóm mình và các bạn sẽ tìm hiểu về </a:t>
            </a:r>
          </a:p>
          <a:p>
            <a:r>
              <a:rPr lang="en-US"/>
              <a:t>Sơ đồ chức năng....</a:t>
            </a:r>
          </a:p>
          <a:p>
            <a:r>
              <a:rPr lang="en-US"/>
              <a:t>và Bài toán logarit....</a:t>
            </a:r>
          </a:p>
          <a:p>
            <a:r>
              <a:rPr lang="en-US"/>
              <a:t/>
            </a:r>
          </a:p>
          <a:p>
            <a:r>
              <a:rPr lang="en-US"/>
              <a:t>Vậy mật mã khóa công khai là gì?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Hôm nay nhóm mình và các bạn sẽ tìm hiểu về </a:t>
            </a:r>
          </a:p>
          <a:p>
            <a:r>
              <a:rPr lang="en-US"/>
              <a:t>Sơ đồ chức năng....</a:t>
            </a:r>
          </a:p>
          <a:p>
            <a:r>
              <a:rPr lang="en-US"/>
              <a:t>và Bài toán logarit....</a:t>
            </a:r>
          </a:p>
          <a:p>
            <a:r>
              <a:rPr lang="en-US"/>
              <a:t/>
            </a:r>
          </a:p>
          <a:p>
            <a:r>
              <a:rPr lang="en-US"/>
              <a:t>Vậy mật mã khóa công khai là gì?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Hôm nay nhóm mình và các bạn sẽ tìm hiểu về </a:t>
            </a:r>
          </a:p>
          <a:p>
            <a:r>
              <a:rPr lang="en-US"/>
              <a:t>Sơ đồ chức năng....</a:t>
            </a:r>
          </a:p>
          <a:p>
            <a:r>
              <a:rPr lang="en-US"/>
              <a:t>và Bài toán logarit....</a:t>
            </a:r>
          </a:p>
          <a:p>
            <a:r>
              <a:rPr lang="en-US"/>
              <a:t/>
            </a:r>
          </a:p>
          <a:p>
            <a:r>
              <a:rPr lang="en-US"/>
              <a:t>Vậy mật mã khóa công khai là gì?</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51.jpeg" Type="http://schemas.openxmlformats.org/officeDocument/2006/relationships/image"/><Relationship Id="rId9"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5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5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8.png" Type="http://schemas.openxmlformats.org/officeDocument/2006/relationships/image"/><Relationship Id="rId8" Target="../media/image59.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5.png" Type="http://schemas.openxmlformats.org/officeDocument/2006/relationships/image"/><Relationship Id="rId8" Target="../media/image6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66.png" Type="http://schemas.openxmlformats.org/officeDocument/2006/relationships/image"/><Relationship Id="rId8" Target="../media/image6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2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8.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12" Target="../media/image79.png" Type="http://schemas.openxmlformats.org/officeDocument/2006/relationships/image"/><Relationship Id="rId13" Target="../media/image80.svg" Type="http://schemas.openxmlformats.org/officeDocument/2006/relationships/image"/><Relationship Id="rId14" Target="../media/image81.png" Type="http://schemas.openxmlformats.org/officeDocument/2006/relationships/image"/><Relationship Id="rId15" Target="../media/image82.svg" Type="http://schemas.openxmlformats.org/officeDocument/2006/relationships/image"/><Relationship Id="rId16" Target="../media/image83.png" Type="http://schemas.openxmlformats.org/officeDocument/2006/relationships/image"/><Relationship Id="rId17" Target="../media/image84.svg" Type="http://schemas.openxmlformats.org/officeDocument/2006/relationships/image"/><Relationship Id="rId18" Target="../media/image85.png" Type="http://schemas.openxmlformats.org/officeDocument/2006/relationships/image"/><Relationship Id="rId19" Target="../media/image86.svg" Type="http://schemas.openxmlformats.org/officeDocument/2006/relationships/image"/><Relationship Id="rId2" Target="../media/image69.png" Type="http://schemas.openxmlformats.org/officeDocument/2006/relationships/image"/><Relationship Id="rId20" Target="../media/image87.png" Type="http://schemas.openxmlformats.org/officeDocument/2006/relationships/image"/><Relationship Id="rId21" Target="../media/image88.svg" Type="http://schemas.openxmlformats.org/officeDocument/2006/relationships/image"/><Relationship Id="rId22" Target="../media/image89.png" Type="http://schemas.openxmlformats.org/officeDocument/2006/relationships/image"/><Relationship Id="rId23" Target="../media/image90.svg" Type="http://schemas.openxmlformats.org/officeDocument/2006/relationships/image"/><Relationship Id="rId24" Target="../media/image91.png" Type="http://schemas.openxmlformats.org/officeDocument/2006/relationships/image"/><Relationship Id="rId25" Target="../media/image92.sv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jpe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jpeg" Type="http://schemas.openxmlformats.org/officeDocument/2006/relationships/image"/><Relationship Id="rId11" Target="../media/image36.jpe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1.jpeg" Type="http://schemas.openxmlformats.org/officeDocument/2006/relationships/image"/><Relationship Id="rId7" Target="../media/image32.jpeg" Type="http://schemas.openxmlformats.org/officeDocument/2006/relationships/image"/><Relationship Id="rId8" Target="../media/image33.jpeg" Type="http://schemas.openxmlformats.org/officeDocument/2006/relationships/image"/><Relationship Id="rId9" Target="../media/image3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7.jpeg" Type="http://schemas.openxmlformats.org/officeDocument/2006/relationships/image"/><Relationship Id="rId7" Target="../media/image38.jpe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1028700" y="1483156"/>
            <a:ext cx="9009410" cy="6082798"/>
            <a:chOff x="0" y="0"/>
            <a:chExt cx="3286657" cy="2219021"/>
          </a:xfrm>
        </p:grpSpPr>
        <p:sp>
          <p:nvSpPr>
            <p:cNvPr name="Freeform 4" id="4"/>
            <p:cNvSpPr/>
            <p:nvPr/>
          </p:nvSpPr>
          <p:spPr>
            <a:xfrm flipH="false" flipV="false" rot="0">
              <a:off x="0" y="0"/>
              <a:ext cx="3286657" cy="2219021"/>
            </a:xfrm>
            <a:custGeom>
              <a:avLst/>
              <a:gdLst/>
              <a:ahLst/>
              <a:cxnLst/>
              <a:rect r="r" b="b" t="t" l="l"/>
              <a:pathLst>
                <a:path h="2219021" w="3286657">
                  <a:moveTo>
                    <a:pt x="0" y="0"/>
                  </a:moveTo>
                  <a:lnTo>
                    <a:pt x="3286657" y="0"/>
                  </a:lnTo>
                  <a:lnTo>
                    <a:pt x="3286657" y="2219021"/>
                  </a:lnTo>
                  <a:lnTo>
                    <a:pt x="0" y="2219021"/>
                  </a:lnTo>
                  <a:close/>
                </a:path>
              </a:pathLst>
            </a:custGeom>
            <a:solidFill>
              <a:srgbClr val="FFFFFF"/>
            </a:solidFill>
          </p:spPr>
        </p:sp>
      </p:grpSp>
      <p:sp>
        <p:nvSpPr>
          <p:cNvPr name="Freeform 5" id="5"/>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8849326">
            <a:off x="14090957" y="8977908"/>
            <a:ext cx="5652695" cy="1366924"/>
          </a:xfrm>
          <a:custGeom>
            <a:avLst/>
            <a:gdLst/>
            <a:ahLst/>
            <a:cxnLst/>
            <a:rect r="r" b="b" t="t" l="l"/>
            <a:pathLst>
              <a:path h="1366924" w="5652695">
                <a:moveTo>
                  <a:pt x="5652694" y="0"/>
                </a:moveTo>
                <a:lnTo>
                  <a:pt x="0" y="0"/>
                </a:lnTo>
                <a:lnTo>
                  <a:pt x="0" y="1366924"/>
                </a:lnTo>
                <a:lnTo>
                  <a:pt x="5652694" y="1366924"/>
                </a:lnTo>
                <a:lnTo>
                  <a:pt x="56526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61150" y="1315441"/>
            <a:ext cx="7087021" cy="7701883"/>
            <a:chOff x="0" y="0"/>
            <a:chExt cx="2585364" cy="2809668"/>
          </a:xfrm>
        </p:grpSpPr>
        <p:sp>
          <p:nvSpPr>
            <p:cNvPr name="Freeform 8" id="8"/>
            <p:cNvSpPr/>
            <p:nvPr/>
          </p:nvSpPr>
          <p:spPr>
            <a:xfrm flipH="false" flipV="false" rot="0">
              <a:off x="0" y="0"/>
              <a:ext cx="2585364" cy="2809668"/>
            </a:xfrm>
            <a:custGeom>
              <a:avLst/>
              <a:gdLst/>
              <a:ahLst/>
              <a:cxnLst/>
              <a:rect r="r" b="b" t="t" l="l"/>
              <a:pathLst>
                <a:path h="2809668" w="2585364">
                  <a:moveTo>
                    <a:pt x="0" y="0"/>
                  </a:moveTo>
                  <a:lnTo>
                    <a:pt x="2585364" y="0"/>
                  </a:lnTo>
                  <a:lnTo>
                    <a:pt x="2585364" y="2809668"/>
                  </a:lnTo>
                  <a:lnTo>
                    <a:pt x="0" y="2809668"/>
                  </a:lnTo>
                  <a:close/>
                </a:path>
              </a:pathLst>
            </a:custGeom>
            <a:solidFill>
              <a:srgbClr val="FFFFFF"/>
            </a:solidFill>
          </p:spPr>
        </p:sp>
      </p:grpSp>
      <p:grpSp>
        <p:nvGrpSpPr>
          <p:cNvPr name="Group 9" id="9"/>
          <p:cNvGrpSpPr/>
          <p:nvPr/>
        </p:nvGrpSpPr>
        <p:grpSpPr>
          <a:xfrm rot="0">
            <a:off x="905495" y="8012195"/>
            <a:ext cx="6098814" cy="1144472"/>
            <a:chOff x="0" y="0"/>
            <a:chExt cx="8131753" cy="1525963"/>
          </a:xfrm>
        </p:grpSpPr>
        <p:grpSp>
          <p:nvGrpSpPr>
            <p:cNvPr name="Group 10" id="10"/>
            <p:cNvGrpSpPr/>
            <p:nvPr/>
          </p:nvGrpSpPr>
          <p:grpSpPr>
            <a:xfrm rot="0">
              <a:off x="0" y="0"/>
              <a:ext cx="8131753" cy="1525963"/>
              <a:chOff x="0" y="0"/>
              <a:chExt cx="1878465" cy="352503"/>
            </a:xfrm>
          </p:grpSpPr>
          <p:sp>
            <p:nvSpPr>
              <p:cNvPr name="Freeform 11" id="11"/>
              <p:cNvSpPr/>
              <p:nvPr/>
            </p:nvSpPr>
            <p:spPr>
              <a:xfrm flipH="false" flipV="false" rot="0">
                <a:off x="0" y="0"/>
                <a:ext cx="1878465" cy="352503"/>
              </a:xfrm>
              <a:custGeom>
                <a:avLst/>
                <a:gdLst/>
                <a:ahLst/>
                <a:cxnLst/>
                <a:rect r="r" b="b" t="t" l="l"/>
                <a:pathLst>
                  <a:path h="352503" w="1878465">
                    <a:moveTo>
                      <a:pt x="0" y="0"/>
                    </a:moveTo>
                    <a:lnTo>
                      <a:pt x="1878465" y="0"/>
                    </a:lnTo>
                    <a:lnTo>
                      <a:pt x="1878465" y="352503"/>
                    </a:lnTo>
                    <a:lnTo>
                      <a:pt x="0" y="352503"/>
                    </a:lnTo>
                    <a:close/>
                  </a:path>
                </a:pathLst>
              </a:custGeom>
              <a:solidFill>
                <a:srgbClr val="FFFFFF"/>
              </a:solidFill>
            </p:spPr>
          </p:sp>
        </p:grpSp>
        <p:sp>
          <p:nvSpPr>
            <p:cNvPr name="Freeform 12" id="12"/>
            <p:cNvSpPr/>
            <p:nvPr/>
          </p:nvSpPr>
          <p:spPr>
            <a:xfrm flipH="false" flipV="false" rot="0">
              <a:off x="483932" y="558459"/>
              <a:ext cx="533957" cy="533957"/>
            </a:xfrm>
            <a:custGeom>
              <a:avLst/>
              <a:gdLst/>
              <a:ahLst/>
              <a:cxnLst/>
              <a:rect r="r" b="b" t="t" l="l"/>
              <a:pathLst>
                <a:path h="533957" w="533957">
                  <a:moveTo>
                    <a:pt x="0" y="0"/>
                  </a:moveTo>
                  <a:lnTo>
                    <a:pt x="533957" y="0"/>
                  </a:lnTo>
                  <a:lnTo>
                    <a:pt x="533957" y="533957"/>
                  </a:lnTo>
                  <a:lnTo>
                    <a:pt x="0" y="5339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353014" y="467678"/>
              <a:ext cx="6434433" cy="624738"/>
            </a:xfrm>
            <a:prstGeom prst="rect">
              <a:avLst/>
            </a:prstGeom>
          </p:spPr>
          <p:txBody>
            <a:bodyPr anchor="t" rtlCol="false" tIns="0" lIns="0" bIns="0" rIns="0">
              <a:spAutoFit/>
            </a:bodyPr>
            <a:lstStyle/>
            <a:p>
              <a:pPr algn="l">
                <a:lnSpc>
                  <a:spcPts val="3887"/>
                </a:lnSpc>
                <a:spcBef>
                  <a:spcPct val="0"/>
                </a:spcBef>
              </a:pPr>
              <a:r>
                <a:rPr lang="en-US" sz="2990">
                  <a:solidFill>
                    <a:srgbClr val="000000"/>
                  </a:solidFill>
                  <a:latin typeface="Cabin"/>
                  <a:ea typeface="Cabin"/>
                  <a:cs typeface="Cabin"/>
                  <a:sym typeface="Cabin"/>
                </a:rPr>
                <a:t>Giáo Viên: Trần Quang Thuận</a:t>
              </a:r>
            </a:p>
          </p:txBody>
        </p:sp>
      </p:grpSp>
      <p:sp>
        <p:nvSpPr>
          <p:cNvPr name="Freeform 14" id="14"/>
          <p:cNvSpPr/>
          <p:nvPr/>
        </p:nvSpPr>
        <p:spPr>
          <a:xfrm flipH="false" flipV="false" rot="0">
            <a:off x="10692016" y="4475034"/>
            <a:ext cx="6225288" cy="3893634"/>
          </a:xfrm>
          <a:custGeom>
            <a:avLst/>
            <a:gdLst/>
            <a:ahLst/>
            <a:cxnLst/>
            <a:rect r="r" b="b" t="t" l="l"/>
            <a:pathLst>
              <a:path h="3893634" w="6225288">
                <a:moveTo>
                  <a:pt x="0" y="0"/>
                </a:moveTo>
                <a:lnTo>
                  <a:pt x="6225288" y="0"/>
                </a:lnTo>
                <a:lnTo>
                  <a:pt x="6225288" y="3893634"/>
                </a:lnTo>
                <a:lnTo>
                  <a:pt x="0" y="38936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6100246" y="3001723"/>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203414">
            <a:off x="11173930" y="3499519"/>
            <a:ext cx="321948" cy="461574"/>
          </a:xfrm>
          <a:custGeom>
            <a:avLst/>
            <a:gdLst/>
            <a:ahLst/>
            <a:cxnLst/>
            <a:rect r="r" b="b" t="t" l="l"/>
            <a:pathLst>
              <a:path h="461574" w="321948">
                <a:moveTo>
                  <a:pt x="0" y="0"/>
                </a:moveTo>
                <a:lnTo>
                  <a:pt x="321948" y="0"/>
                </a:lnTo>
                <a:lnTo>
                  <a:pt x="321948" y="461574"/>
                </a:lnTo>
                <a:lnTo>
                  <a:pt x="0" y="4615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7" id="17"/>
          <p:cNvGrpSpPr/>
          <p:nvPr/>
        </p:nvGrpSpPr>
        <p:grpSpPr>
          <a:xfrm rot="0">
            <a:off x="-4016805" y="0"/>
            <a:ext cx="21364975" cy="1483156"/>
            <a:chOff x="0" y="0"/>
            <a:chExt cx="28486634" cy="1977541"/>
          </a:xfrm>
        </p:grpSpPr>
        <p:grpSp>
          <p:nvGrpSpPr>
            <p:cNvPr name="Group 18" id="18"/>
            <p:cNvGrpSpPr/>
            <p:nvPr/>
          </p:nvGrpSpPr>
          <p:grpSpPr>
            <a:xfrm rot="0">
              <a:off x="0" y="0"/>
              <a:ext cx="28486634" cy="1977541"/>
              <a:chOff x="0" y="0"/>
              <a:chExt cx="7794001" cy="541059"/>
            </a:xfrm>
          </p:grpSpPr>
          <p:sp>
            <p:nvSpPr>
              <p:cNvPr name="Freeform 19" id="19"/>
              <p:cNvSpPr/>
              <p:nvPr/>
            </p:nvSpPr>
            <p:spPr>
              <a:xfrm flipH="false" flipV="false" rot="0">
                <a:off x="0" y="0"/>
                <a:ext cx="7794001" cy="541059"/>
              </a:xfrm>
              <a:custGeom>
                <a:avLst/>
                <a:gdLst/>
                <a:ahLst/>
                <a:cxnLst/>
                <a:rect r="r" b="b" t="t" l="l"/>
                <a:pathLst>
                  <a:path h="541059" w="7794001">
                    <a:moveTo>
                      <a:pt x="0" y="0"/>
                    </a:moveTo>
                    <a:lnTo>
                      <a:pt x="7794001" y="0"/>
                    </a:lnTo>
                    <a:lnTo>
                      <a:pt x="7794001" y="541059"/>
                    </a:lnTo>
                    <a:lnTo>
                      <a:pt x="0" y="541059"/>
                    </a:lnTo>
                    <a:close/>
                  </a:path>
                </a:pathLst>
              </a:custGeom>
              <a:solidFill>
                <a:srgbClr val="FFFFFF"/>
              </a:solidFill>
            </p:spPr>
          </p:sp>
        </p:grpSp>
        <p:sp>
          <p:nvSpPr>
            <p:cNvPr name="TextBox 20" id="20"/>
            <p:cNvSpPr txBox="true"/>
            <p:nvPr/>
          </p:nvSpPr>
          <p:spPr>
            <a:xfrm rot="0">
              <a:off x="9548194" y="365622"/>
              <a:ext cx="17098816" cy="1151046"/>
            </a:xfrm>
            <a:prstGeom prst="rect">
              <a:avLst/>
            </a:prstGeom>
          </p:spPr>
          <p:txBody>
            <a:bodyPr anchor="t" rtlCol="false" tIns="0" lIns="0" bIns="0" rIns="0">
              <a:spAutoFit/>
            </a:bodyPr>
            <a:lstStyle/>
            <a:p>
              <a:pPr algn="l">
                <a:lnSpc>
                  <a:spcPts val="7279"/>
                </a:lnSpc>
                <a:spcBef>
                  <a:spcPct val="0"/>
                </a:spcBef>
              </a:pPr>
              <a:r>
                <a:rPr lang="en-US" sz="5199">
                  <a:solidFill>
                    <a:srgbClr val="000000"/>
                  </a:solidFill>
                  <a:latin typeface="Cabin"/>
                  <a:ea typeface="Cabin"/>
                  <a:cs typeface="Cabin"/>
                  <a:sym typeface="Cabin"/>
                </a:rPr>
                <a:t>Học Viện Công Nghệ Bưu Chính Viễn Thông</a:t>
              </a:r>
            </a:p>
          </p:txBody>
        </p:sp>
      </p:grpSp>
      <p:sp>
        <p:nvSpPr>
          <p:cNvPr name="Freeform 21" id="21"/>
          <p:cNvSpPr/>
          <p:nvPr/>
        </p:nvSpPr>
        <p:spPr>
          <a:xfrm flipH="false" flipV="false" rot="0">
            <a:off x="12690344" y="1991652"/>
            <a:ext cx="2228632" cy="1815322"/>
          </a:xfrm>
          <a:custGeom>
            <a:avLst/>
            <a:gdLst/>
            <a:ahLst/>
            <a:cxnLst/>
            <a:rect r="r" b="b" t="t" l="l"/>
            <a:pathLst>
              <a:path h="1815322" w="2228632">
                <a:moveTo>
                  <a:pt x="0" y="0"/>
                </a:moveTo>
                <a:lnTo>
                  <a:pt x="2228632" y="0"/>
                </a:lnTo>
                <a:lnTo>
                  <a:pt x="2228632" y="1815322"/>
                </a:lnTo>
                <a:lnTo>
                  <a:pt x="0" y="1815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175106" y="321496"/>
            <a:ext cx="1460262" cy="917510"/>
          </a:xfrm>
          <a:custGeom>
            <a:avLst/>
            <a:gdLst/>
            <a:ahLst/>
            <a:cxnLst/>
            <a:rect r="r" b="b" t="t" l="l"/>
            <a:pathLst>
              <a:path h="917510" w="1460262">
                <a:moveTo>
                  <a:pt x="0" y="0"/>
                </a:moveTo>
                <a:lnTo>
                  <a:pt x="1460262" y="0"/>
                </a:lnTo>
                <a:lnTo>
                  <a:pt x="1460262" y="917510"/>
                </a:lnTo>
                <a:lnTo>
                  <a:pt x="0" y="917510"/>
                </a:lnTo>
                <a:lnTo>
                  <a:pt x="0" y="0"/>
                </a:lnTo>
                <a:close/>
              </a:path>
            </a:pathLst>
          </a:custGeom>
          <a:blipFill>
            <a:blip r:embed="rId13"/>
            <a:stretch>
              <a:fillRect l="0" t="0" r="0" b="0"/>
            </a:stretch>
          </a:blipFill>
        </p:spPr>
      </p:sp>
      <p:grpSp>
        <p:nvGrpSpPr>
          <p:cNvPr name="Group 23" id="23"/>
          <p:cNvGrpSpPr/>
          <p:nvPr/>
        </p:nvGrpSpPr>
        <p:grpSpPr>
          <a:xfrm rot="0">
            <a:off x="1175106" y="1756995"/>
            <a:ext cx="8484933" cy="6255199"/>
            <a:chOff x="0" y="0"/>
            <a:chExt cx="11313244" cy="8340266"/>
          </a:xfrm>
        </p:grpSpPr>
        <p:sp>
          <p:nvSpPr>
            <p:cNvPr name="TextBox 24" id="24"/>
            <p:cNvSpPr txBox="true"/>
            <p:nvPr/>
          </p:nvSpPr>
          <p:spPr>
            <a:xfrm rot="0">
              <a:off x="0" y="0"/>
              <a:ext cx="11313244" cy="7363600"/>
            </a:xfrm>
            <a:prstGeom prst="rect">
              <a:avLst/>
            </a:prstGeom>
          </p:spPr>
          <p:txBody>
            <a:bodyPr anchor="t" rtlCol="false" tIns="0" lIns="0" bIns="0" rIns="0">
              <a:spAutoFit/>
            </a:bodyPr>
            <a:lstStyle/>
            <a:p>
              <a:pPr algn="l">
                <a:lnSpc>
                  <a:spcPts val="14511"/>
                </a:lnSpc>
              </a:pPr>
              <a:r>
                <a:rPr lang="en-US" sz="12092" spc="-181">
                  <a:solidFill>
                    <a:srgbClr val="003EA8"/>
                  </a:solidFill>
                  <a:latin typeface="Muli"/>
                  <a:ea typeface="Muli"/>
                  <a:cs typeface="Muli"/>
                  <a:sym typeface="Muli"/>
                </a:rPr>
                <a:t>Đồ Án Thiết Kế Mạch Điện Tử</a:t>
              </a:r>
            </a:p>
          </p:txBody>
        </p:sp>
        <p:sp>
          <p:nvSpPr>
            <p:cNvPr name="TextBox 25" id="25"/>
            <p:cNvSpPr txBox="true"/>
            <p:nvPr/>
          </p:nvSpPr>
          <p:spPr>
            <a:xfrm rot="0">
              <a:off x="0" y="7743584"/>
              <a:ext cx="11313244" cy="596682"/>
            </a:xfrm>
            <a:prstGeom prst="rect">
              <a:avLst/>
            </a:prstGeom>
          </p:spPr>
          <p:txBody>
            <a:bodyPr anchor="t" rtlCol="false" tIns="0" lIns="0" bIns="0" rIns="0">
              <a:spAutoFit/>
            </a:bodyPr>
            <a:lstStyle/>
            <a:p>
              <a:pPr algn="l">
                <a:lnSpc>
                  <a:spcPts val="3587"/>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true" flipV="false" rot="0">
            <a:off x="-2695776" y="8675894"/>
            <a:ext cx="6662470" cy="1611106"/>
          </a:xfrm>
          <a:custGeom>
            <a:avLst/>
            <a:gdLst/>
            <a:ahLst/>
            <a:cxnLst/>
            <a:rect r="r" b="b" t="t" l="l"/>
            <a:pathLst>
              <a:path h="1611106" w="6662470">
                <a:moveTo>
                  <a:pt x="6662469" y="0"/>
                </a:moveTo>
                <a:lnTo>
                  <a:pt x="0" y="0"/>
                </a:lnTo>
                <a:lnTo>
                  <a:pt x="0" y="1611106"/>
                </a:lnTo>
                <a:lnTo>
                  <a:pt x="6662469" y="1611106"/>
                </a:lnTo>
                <a:lnTo>
                  <a:pt x="666246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703440" y="1767276"/>
            <a:ext cx="9292708" cy="7719854"/>
          </a:xfrm>
          <a:custGeom>
            <a:avLst/>
            <a:gdLst/>
            <a:ahLst/>
            <a:cxnLst/>
            <a:rect r="r" b="b" t="t" l="l"/>
            <a:pathLst>
              <a:path h="7719854" w="9292708">
                <a:moveTo>
                  <a:pt x="0" y="0"/>
                </a:moveTo>
                <a:lnTo>
                  <a:pt x="9292708" y="0"/>
                </a:lnTo>
                <a:lnTo>
                  <a:pt x="9292708" y="7719853"/>
                </a:lnTo>
                <a:lnTo>
                  <a:pt x="0" y="7719853"/>
                </a:lnTo>
                <a:lnTo>
                  <a:pt x="0" y="0"/>
                </a:lnTo>
                <a:close/>
              </a:path>
            </a:pathLst>
          </a:custGeom>
          <a:blipFill>
            <a:blip r:embed="rId5"/>
            <a:stretch>
              <a:fillRect l="0" t="-16978" r="-6498" b="-11449"/>
            </a:stretch>
          </a:blipFill>
        </p:spPr>
      </p:sp>
      <p:sp>
        <p:nvSpPr>
          <p:cNvPr name="TextBox 6" id="6"/>
          <p:cNvSpPr txBox="true"/>
          <p:nvPr/>
        </p:nvSpPr>
        <p:spPr>
          <a:xfrm rot="0">
            <a:off x="5040558" y="9296355"/>
            <a:ext cx="12826249" cy="381548"/>
          </a:xfrm>
          <a:prstGeom prst="rect">
            <a:avLst/>
          </a:prstGeom>
        </p:spPr>
        <p:txBody>
          <a:bodyPr anchor="t" rtlCol="false" tIns="0" lIns="0" bIns="0" rIns="0">
            <a:spAutoFit/>
          </a:bodyPr>
          <a:lstStyle/>
          <a:p>
            <a:pPr algn="l">
              <a:lnSpc>
                <a:spcPts val="3058"/>
              </a:lnSpc>
            </a:pPr>
          </a:p>
        </p:txBody>
      </p:sp>
      <p:sp>
        <p:nvSpPr>
          <p:cNvPr name="TextBox 7" id="7"/>
          <p:cNvSpPr txBox="true"/>
          <p:nvPr/>
        </p:nvSpPr>
        <p:spPr>
          <a:xfrm rot="0">
            <a:off x="7017704" y="279710"/>
            <a:ext cx="3838694" cy="1123950"/>
          </a:xfrm>
          <a:prstGeom prst="rect">
            <a:avLst/>
          </a:prstGeom>
        </p:spPr>
        <p:txBody>
          <a:bodyPr anchor="t" rtlCol="false" tIns="0" lIns="0" bIns="0" rIns="0">
            <a:spAutoFit/>
          </a:bodyPr>
          <a:lstStyle/>
          <a:p>
            <a:pPr algn="ctr">
              <a:lnSpc>
                <a:spcPts val="8818"/>
              </a:lnSpc>
              <a:spcBef>
                <a:spcPct val="0"/>
              </a:spcBef>
            </a:pPr>
            <a:r>
              <a:rPr lang="en-US" sz="7348">
                <a:solidFill>
                  <a:srgbClr val="003EA8"/>
                </a:solidFill>
                <a:latin typeface="Cabin"/>
                <a:ea typeface="Cabin"/>
                <a:cs typeface="Cabin"/>
                <a:sym typeface="Cabin"/>
              </a:rPr>
              <a:t>Linh Kiện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15957" y="1474221"/>
            <a:ext cx="6387121" cy="6387121"/>
          </a:xfrm>
          <a:custGeom>
            <a:avLst/>
            <a:gdLst/>
            <a:ahLst/>
            <a:cxnLst/>
            <a:rect r="r" b="b" t="t" l="l"/>
            <a:pathLst>
              <a:path h="6387121" w="6387121">
                <a:moveTo>
                  <a:pt x="0" y="0"/>
                </a:moveTo>
                <a:lnTo>
                  <a:pt x="6387121" y="0"/>
                </a:lnTo>
                <a:lnTo>
                  <a:pt x="6387121" y="6387121"/>
                </a:lnTo>
                <a:lnTo>
                  <a:pt x="0" y="6387121"/>
                </a:lnTo>
                <a:lnTo>
                  <a:pt x="0" y="0"/>
                </a:lnTo>
                <a:close/>
              </a:path>
            </a:pathLst>
          </a:custGeom>
          <a:blipFill>
            <a:blip r:embed="rId5"/>
            <a:stretch>
              <a:fillRect l="0" t="0" r="0" b="0"/>
            </a:stretch>
          </a:blipFill>
        </p:spPr>
      </p:sp>
      <p:sp>
        <p:nvSpPr>
          <p:cNvPr name="Freeform 6" id="6"/>
          <p:cNvSpPr/>
          <p:nvPr/>
        </p:nvSpPr>
        <p:spPr>
          <a:xfrm flipH="false" flipV="false" rot="0">
            <a:off x="9649635" y="1474221"/>
            <a:ext cx="6376739" cy="6376739"/>
          </a:xfrm>
          <a:custGeom>
            <a:avLst/>
            <a:gdLst/>
            <a:ahLst/>
            <a:cxnLst/>
            <a:rect r="r" b="b" t="t" l="l"/>
            <a:pathLst>
              <a:path h="6376739" w="6376739">
                <a:moveTo>
                  <a:pt x="0" y="0"/>
                </a:moveTo>
                <a:lnTo>
                  <a:pt x="6376739" y="0"/>
                </a:lnTo>
                <a:lnTo>
                  <a:pt x="6376739" y="6376739"/>
                </a:lnTo>
                <a:lnTo>
                  <a:pt x="0" y="6376739"/>
                </a:lnTo>
                <a:lnTo>
                  <a:pt x="0" y="0"/>
                </a:lnTo>
                <a:close/>
              </a:path>
            </a:pathLst>
          </a:custGeom>
          <a:blipFill>
            <a:blip r:embed="rId6"/>
            <a:stretch>
              <a:fillRect l="0" t="0" r="0" b="0"/>
            </a:stretch>
          </a:blipFill>
        </p:spPr>
      </p:sp>
      <p:grpSp>
        <p:nvGrpSpPr>
          <p:cNvPr name="Group 7" id="7"/>
          <p:cNvGrpSpPr/>
          <p:nvPr/>
        </p:nvGrpSpPr>
        <p:grpSpPr>
          <a:xfrm rot="0">
            <a:off x="5133521" y="8443775"/>
            <a:ext cx="12826249" cy="1234129"/>
            <a:chOff x="0" y="0"/>
            <a:chExt cx="17101665" cy="1645505"/>
          </a:xfrm>
        </p:grpSpPr>
        <p:sp>
          <p:nvSpPr>
            <p:cNvPr name="TextBox 8" id="8"/>
            <p:cNvSpPr txBox="true"/>
            <p:nvPr/>
          </p:nvSpPr>
          <p:spPr>
            <a:xfrm rot="0">
              <a:off x="0" y="0"/>
              <a:ext cx="17101665" cy="812800"/>
            </a:xfrm>
            <a:prstGeom prst="rect">
              <a:avLst/>
            </a:prstGeom>
          </p:spPr>
          <p:txBody>
            <a:bodyPr anchor="t" rtlCol="false" tIns="0" lIns="0" bIns="0" rIns="0">
              <a:spAutoFit/>
            </a:bodyPr>
            <a:lstStyle/>
            <a:p>
              <a:pPr algn="l">
                <a:lnSpc>
                  <a:spcPts val="4818"/>
                </a:lnSpc>
              </a:pPr>
              <a:r>
                <a:rPr lang="en-US" sz="4015" spc="-60">
                  <a:solidFill>
                    <a:srgbClr val="000000"/>
                  </a:solidFill>
                  <a:latin typeface="Muli"/>
                  <a:ea typeface="Muli"/>
                  <a:cs typeface="Muli"/>
                  <a:sym typeface="Muli"/>
                </a:rPr>
                <a:t> Điện trở 220 ôm, 1 điện trở 1k</a:t>
              </a:r>
            </a:p>
          </p:txBody>
        </p:sp>
        <p:sp>
          <p:nvSpPr>
            <p:cNvPr name="TextBox 9" id="9"/>
            <p:cNvSpPr txBox="true"/>
            <p:nvPr/>
          </p:nvSpPr>
          <p:spPr>
            <a:xfrm rot="0">
              <a:off x="0" y="1136774"/>
              <a:ext cx="17101665" cy="508731"/>
            </a:xfrm>
            <a:prstGeom prst="rect">
              <a:avLst/>
            </a:prstGeom>
          </p:spPr>
          <p:txBody>
            <a:bodyPr anchor="t" rtlCol="false" tIns="0" lIns="0" bIns="0" rIns="0">
              <a:spAutoFit/>
            </a:bodyPr>
            <a:lstStyle/>
            <a:p>
              <a:pPr algn="l">
                <a:lnSpc>
                  <a:spcPts val="3058"/>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749344" y="689508"/>
            <a:ext cx="8080067" cy="7510927"/>
          </a:xfrm>
          <a:custGeom>
            <a:avLst/>
            <a:gdLst/>
            <a:ahLst/>
            <a:cxnLst/>
            <a:rect r="r" b="b" t="t" l="l"/>
            <a:pathLst>
              <a:path h="7510927" w="8080067">
                <a:moveTo>
                  <a:pt x="0" y="0"/>
                </a:moveTo>
                <a:lnTo>
                  <a:pt x="8080067" y="0"/>
                </a:lnTo>
                <a:lnTo>
                  <a:pt x="8080067" y="7510927"/>
                </a:lnTo>
                <a:lnTo>
                  <a:pt x="0" y="7510927"/>
                </a:lnTo>
                <a:lnTo>
                  <a:pt x="0" y="0"/>
                </a:lnTo>
                <a:close/>
              </a:path>
            </a:pathLst>
          </a:custGeom>
          <a:blipFill>
            <a:blip r:embed="rId5"/>
            <a:stretch>
              <a:fillRect l="0" t="-4012" r="0" b="-4012"/>
            </a:stretch>
          </a:blipFill>
        </p:spPr>
      </p:sp>
      <p:grpSp>
        <p:nvGrpSpPr>
          <p:cNvPr name="Group 6" id="6"/>
          <p:cNvGrpSpPr/>
          <p:nvPr/>
        </p:nvGrpSpPr>
        <p:grpSpPr>
          <a:xfrm rot="0">
            <a:off x="7334376" y="8641236"/>
            <a:ext cx="12826249" cy="1234129"/>
            <a:chOff x="0" y="0"/>
            <a:chExt cx="17101665" cy="1645505"/>
          </a:xfrm>
        </p:grpSpPr>
        <p:sp>
          <p:nvSpPr>
            <p:cNvPr name="TextBox 7" id="7"/>
            <p:cNvSpPr txBox="true"/>
            <p:nvPr/>
          </p:nvSpPr>
          <p:spPr>
            <a:xfrm rot="0">
              <a:off x="0" y="0"/>
              <a:ext cx="17101665" cy="812800"/>
            </a:xfrm>
            <a:prstGeom prst="rect">
              <a:avLst/>
            </a:prstGeom>
          </p:spPr>
          <p:txBody>
            <a:bodyPr anchor="t" rtlCol="false" tIns="0" lIns="0" bIns="0" rIns="0">
              <a:spAutoFit/>
            </a:bodyPr>
            <a:lstStyle/>
            <a:p>
              <a:pPr algn="l">
                <a:lnSpc>
                  <a:spcPts val="4818"/>
                </a:lnSpc>
              </a:pPr>
              <a:r>
                <a:rPr lang="en-US" sz="4015" spc="-60">
                  <a:solidFill>
                    <a:srgbClr val="000000"/>
                  </a:solidFill>
                  <a:latin typeface="Muli"/>
                  <a:ea typeface="Muli"/>
                  <a:cs typeface="Muli"/>
                  <a:sym typeface="Muli"/>
                </a:rPr>
                <a:t>Led Đơn</a:t>
              </a:r>
            </a:p>
          </p:txBody>
        </p:sp>
        <p:sp>
          <p:nvSpPr>
            <p:cNvPr name="TextBox 8" id="8"/>
            <p:cNvSpPr txBox="true"/>
            <p:nvPr/>
          </p:nvSpPr>
          <p:spPr>
            <a:xfrm rot="0">
              <a:off x="0" y="1136774"/>
              <a:ext cx="17101665" cy="508731"/>
            </a:xfrm>
            <a:prstGeom prst="rect">
              <a:avLst/>
            </a:prstGeom>
          </p:spPr>
          <p:txBody>
            <a:bodyPr anchor="t" rtlCol="false" tIns="0" lIns="0" bIns="0" rIns="0">
              <a:spAutoFit/>
            </a:bodyPr>
            <a:lstStyle/>
            <a:p>
              <a:pPr algn="l">
                <a:lnSpc>
                  <a:spcPts val="3058"/>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219737" y="487005"/>
            <a:ext cx="8132029" cy="7747406"/>
          </a:xfrm>
          <a:custGeom>
            <a:avLst/>
            <a:gdLst/>
            <a:ahLst/>
            <a:cxnLst/>
            <a:rect r="r" b="b" t="t" l="l"/>
            <a:pathLst>
              <a:path h="7747406" w="8132029">
                <a:moveTo>
                  <a:pt x="0" y="0"/>
                </a:moveTo>
                <a:lnTo>
                  <a:pt x="8132029" y="0"/>
                </a:lnTo>
                <a:lnTo>
                  <a:pt x="8132029" y="7747407"/>
                </a:lnTo>
                <a:lnTo>
                  <a:pt x="0" y="7747407"/>
                </a:lnTo>
                <a:lnTo>
                  <a:pt x="0" y="0"/>
                </a:lnTo>
                <a:close/>
              </a:path>
            </a:pathLst>
          </a:custGeom>
          <a:blipFill>
            <a:blip r:embed="rId5"/>
            <a:stretch>
              <a:fillRect l="0" t="0" r="0" b="0"/>
            </a:stretch>
          </a:blipFill>
        </p:spPr>
      </p:sp>
      <p:grpSp>
        <p:nvGrpSpPr>
          <p:cNvPr name="Group 6" id="6"/>
          <p:cNvGrpSpPr/>
          <p:nvPr/>
        </p:nvGrpSpPr>
        <p:grpSpPr>
          <a:xfrm rot="0">
            <a:off x="5845128" y="8641236"/>
            <a:ext cx="12826249" cy="1234129"/>
            <a:chOff x="0" y="0"/>
            <a:chExt cx="17101665" cy="1645505"/>
          </a:xfrm>
        </p:grpSpPr>
        <p:sp>
          <p:nvSpPr>
            <p:cNvPr name="TextBox 7" id="7"/>
            <p:cNvSpPr txBox="true"/>
            <p:nvPr/>
          </p:nvSpPr>
          <p:spPr>
            <a:xfrm rot="0">
              <a:off x="0" y="0"/>
              <a:ext cx="17101665" cy="812800"/>
            </a:xfrm>
            <a:prstGeom prst="rect">
              <a:avLst/>
            </a:prstGeom>
          </p:spPr>
          <p:txBody>
            <a:bodyPr anchor="t" rtlCol="false" tIns="0" lIns="0" bIns="0" rIns="0">
              <a:spAutoFit/>
            </a:bodyPr>
            <a:lstStyle/>
            <a:p>
              <a:pPr algn="l">
                <a:lnSpc>
                  <a:spcPts val="4818"/>
                </a:lnSpc>
              </a:pPr>
              <a:r>
                <a:rPr lang="en-US" sz="4015" spc="-60">
                  <a:solidFill>
                    <a:srgbClr val="000000"/>
                  </a:solidFill>
                  <a:latin typeface="Muli"/>
                  <a:ea typeface="Muli"/>
                  <a:cs typeface="Muli"/>
                  <a:sym typeface="Muli"/>
                </a:rPr>
                <a:t>Công Tắc 1 Bit Dip Switch</a:t>
              </a:r>
            </a:p>
          </p:txBody>
        </p:sp>
        <p:sp>
          <p:nvSpPr>
            <p:cNvPr name="TextBox 8" id="8"/>
            <p:cNvSpPr txBox="true"/>
            <p:nvPr/>
          </p:nvSpPr>
          <p:spPr>
            <a:xfrm rot="0">
              <a:off x="0" y="1136774"/>
              <a:ext cx="17101665" cy="508731"/>
            </a:xfrm>
            <a:prstGeom prst="rect">
              <a:avLst/>
            </a:prstGeom>
          </p:spPr>
          <p:txBody>
            <a:bodyPr anchor="t" rtlCol="false" tIns="0" lIns="0" bIns="0" rIns="0">
              <a:spAutoFit/>
            </a:bodyPr>
            <a:lstStyle/>
            <a:p>
              <a:pPr algn="l">
                <a:lnSpc>
                  <a:spcPts val="3058"/>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318368" y="487005"/>
            <a:ext cx="7651264" cy="7651264"/>
          </a:xfrm>
          <a:custGeom>
            <a:avLst/>
            <a:gdLst/>
            <a:ahLst/>
            <a:cxnLst/>
            <a:rect r="r" b="b" t="t" l="l"/>
            <a:pathLst>
              <a:path h="7651264" w="7651264">
                <a:moveTo>
                  <a:pt x="0" y="0"/>
                </a:moveTo>
                <a:lnTo>
                  <a:pt x="7651264" y="0"/>
                </a:lnTo>
                <a:lnTo>
                  <a:pt x="7651264" y="7651264"/>
                </a:lnTo>
                <a:lnTo>
                  <a:pt x="0" y="7651264"/>
                </a:lnTo>
                <a:lnTo>
                  <a:pt x="0" y="0"/>
                </a:lnTo>
                <a:close/>
              </a:path>
            </a:pathLst>
          </a:custGeom>
          <a:blipFill>
            <a:blip r:embed="rId5"/>
            <a:stretch>
              <a:fillRect l="0" t="0" r="0" b="0"/>
            </a:stretch>
          </a:blipFill>
        </p:spPr>
      </p:sp>
      <p:grpSp>
        <p:nvGrpSpPr>
          <p:cNvPr name="Group 6" id="6"/>
          <p:cNvGrpSpPr/>
          <p:nvPr/>
        </p:nvGrpSpPr>
        <p:grpSpPr>
          <a:xfrm rot="0">
            <a:off x="6159862" y="8443775"/>
            <a:ext cx="12826249" cy="1234129"/>
            <a:chOff x="0" y="0"/>
            <a:chExt cx="17101665" cy="1645505"/>
          </a:xfrm>
        </p:grpSpPr>
        <p:sp>
          <p:nvSpPr>
            <p:cNvPr name="TextBox 7" id="7"/>
            <p:cNvSpPr txBox="true"/>
            <p:nvPr/>
          </p:nvSpPr>
          <p:spPr>
            <a:xfrm rot="0">
              <a:off x="0" y="0"/>
              <a:ext cx="17101665" cy="812800"/>
            </a:xfrm>
            <a:prstGeom prst="rect">
              <a:avLst/>
            </a:prstGeom>
          </p:spPr>
          <p:txBody>
            <a:bodyPr anchor="t" rtlCol="false" tIns="0" lIns="0" bIns="0" rIns="0">
              <a:spAutoFit/>
            </a:bodyPr>
            <a:lstStyle/>
            <a:p>
              <a:pPr algn="l">
                <a:lnSpc>
                  <a:spcPts val="4818"/>
                </a:lnSpc>
              </a:pPr>
              <a:r>
                <a:rPr lang="en-US" sz="4015" spc="-60">
                  <a:solidFill>
                    <a:srgbClr val="000000"/>
                  </a:solidFill>
                  <a:latin typeface="Muli"/>
                  <a:ea typeface="Muli"/>
                  <a:cs typeface="Muli"/>
                  <a:sym typeface="Muli"/>
                </a:rPr>
                <a:t>Rơ Le 12VDC 10A SPDT</a:t>
              </a:r>
            </a:p>
          </p:txBody>
        </p:sp>
        <p:sp>
          <p:nvSpPr>
            <p:cNvPr name="TextBox 8" id="8"/>
            <p:cNvSpPr txBox="true"/>
            <p:nvPr/>
          </p:nvSpPr>
          <p:spPr>
            <a:xfrm rot="0">
              <a:off x="0" y="1136774"/>
              <a:ext cx="17101665" cy="508731"/>
            </a:xfrm>
            <a:prstGeom prst="rect">
              <a:avLst/>
            </a:prstGeom>
          </p:spPr>
          <p:txBody>
            <a:bodyPr anchor="t" rtlCol="false" tIns="0" lIns="0" bIns="0" rIns="0">
              <a:spAutoFit/>
            </a:bodyPr>
            <a:lstStyle/>
            <a:p>
              <a:pPr algn="l">
                <a:lnSpc>
                  <a:spcPts val="3058"/>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40535" y="1481372"/>
            <a:ext cx="7584112" cy="6304616"/>
          </a:xfrm>
          <a:custGeom>
            <a:avLst/>
            <a:gdLst/>
            <a:ahLst/>
            <a:cxnLst/>
            <a:rect r="r" b="b" t="t" l="l"/>
            <a:pathLst>
              <a:path h="6304616" w="7584112">
                <a:moveTo>
                  <a:pt x="0" y="0"/>
                </a:moveTo>
                <a:lnTo>
                  <a:pt x="7584112" y="0"/>
                </a:lnTo>
                <a:lnTo>
                  <a:pt x="7584112" y="6304616"/>
                </a:lnTo>
                <a:lnTo>
                  <a:pt x="0" y="6304616"/>
                </a:lnTo>
                <a:lnTo>
                  <a:pt x="0" y="0"/>
                </a:lnTo>
                <a:close/>
              </a:path>
            </a:pathLst>
          </a:custGeom>
          <a:blipFill>
            <a:blip r:embed="rId5"/>
            <a:stretch>
              <a:fillRect l="0" t="0" r="0" b="0"/>
            </a:stretch>
          </a:blipFill>
        </p:spPr>
      </p:sp>
      <p:sp>
        <p:nvSpPr>
          <p:cNvPr name="Freeform 6" id="6"/>
          <p:cNvSpPr/>
          <p:nvPr/>
        </p:nvSpPr>
        <p:spPr>
          <a:xfrm flipH="false" flipV="false" rot="0">
            <a:off x="9144000" y="1481372"/>
            <a:ext cx="8310006" cy="6304616"/>
          </a:xfrm>
          <a:custGeom>
            <a:avLst/>
            <a:gdLst/>
            <a:ahLst/>
            <a:cxnLst/>
            <a:rect r="r" b="b" t="t" l="l"/>
            <a:pathLst>
              <a:path h="6304616" w="8310006">
                <a:moveTo>
                  <a:pt x="0" y="0"/>
                </a:moveTo>
                <a:lnTo>
                  <a:pt x="8310006" y="0"/>
                </a:lnTo>
                <a:lnTo>
                  <a:pt x="8310006" y="6304616"/>
                </a:lnTo>
                <a:lnTo>
                  <a:pt x="0" y="6304616"/>
                </a:lnTo>
                <a:lnTo>
                  <a:pt x="0" y="0"/>
                </a:lnTo>
                <a:close/>
              </a:path>
            </a:pathLst>
          </a:custGeom>
          <a:blipFill>
            <a:blip r:embed="rId6"/>
            <a:stretch>
              <a:fillRect l="-2593" t="0" r="-2593" b="0"/>
            </a:stretch>
          </a:blipFill>
        </p:spPr>
      </p:sp>
      <p:grpSp>
        <p:nvGrpSpPr>
          <p:cNvPr name="Group 7" id="7"/>
          <p:cNvGrpSpPr/>
          <p:nvPr/>
        </p:nvGrpSpPr>
        <p:grpSpPr>
          <a:xfrm rot="0">
            <a:off x="3871584" y="8443775"/>
            <a:ext cx="12826249" cy="1234129"/>
            <a:chOff x="0" y="0"/>
            <a:chExt cx="17101665" cy="1645505"/>
          </a:xfrm>
        </p:grpSpPr>
        <p:sp>
          <p:nvSpPr>
            <p:cNvPr name="TextBox 8" id="8"/>
            <p:cNvSpPr txBox="true"/>
            <p:nvPr/>
          </p:nvSpPr>
          <p:spPr>
            <a:xfrm rot="0">
              <a:off x="0" y="0"/>
              <a:ext cx="17101665" cy="812800"/>
            </a:xfrm>
            <a:prstGeom prst="rect">
              <a:avLst/>
            </a:prstGeom>
          </p:spPr>
          <p:txBody>
            <a:bodyPr anchor="t" rtlCol="false" tIns="0" lIns="0" bIns="0" rIns="0">
              <a:spAutoFit/>
            </a:bodyPr>
            <a:lstStyle/>
            <a:p>
              <a:pPr algn="l">
                <a:lnSpc>
                  <a:spcPts val="4818"/>
                </a:lnSpc>
              </a:pPr>
              <a:r>
                <a:rPr lang="en-US" sz="4015" spc="-60">
                  <a:solidFill>
                    <a:srgbClr val="000000"/>
                  </a:solidFill>
                  <a:latin typeface="Muli"/>
                  <a:ea typeface="Muli"/>
                  <a:cs typeface="Muli"/>
                  <a:sym typeface="Muli"/>
                </a:rPr>
                <a:t>Nguồn Adapter 12V và domino 2 chân</a:t>
              </a:r>
            </a:p>
          </p:txBody>
        </p:sp>
        <p:sp>
          <p:nvSpPr>
            <p:cNvPr name="TextBox 9" id="9"/>
            <p:cNvSpPr txBox="true"/>
            <p:nvPr/>
          </p:nvSpPr>
          <p:spPr>
            <a:xfrm rot="0">
              <a:off x="0" y="1136774"/>
              <a:ext cx="17101665" cy="508731"/>
            </a:xfrm>
            <a:prstGeom prst="rect">
              <a:avLst/>
            </a:prstGeom>
          </p:spPr>
          <p:txBody>
            <a:bodyPr anchor="t" rtlCol="false" tIns="0" lIns="0" bIns="0" rIns="0">
              <a:spAutoFit/>
            </a:bodyPr>
            <a:lstStyle/>
            <a:p>
              <a:pPr algn="l">
                <a:lnSpc>
                  <a:spcPts val="3058"/>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1028700" y="0"/>
            <a:ext cx="9009410" cy="1907038"/>
            <a:chOff x="0" y="0"/>
            <a:chExt cx="3286657" cy="695693"/>
          </a:xfrm>
        </p:grpSpPr>
        <p:sp>
          <p:nvSpPr>
            <p:cNvPr name="Freeform 4" id="4"/>
            <p:cNvSpPr/>
            <p:nvPr/>
          </p:nvSpPr>
          <p:spPr>
            <a:xfrm flipH="false" flipV="false" rot="0">
              <a:off x="0" y="0"/>
              <a:ext cx="3286657" cy="695693"/>
            </a:xfrm>
            <a:custGeom>
              <a:avLst/>
              <a:gdLst/>
              <a:ahLst/>
              <a:cxnLst/>
              <a:rect r="r" b="b" t="t" l="l"/>
              <a:pathLst>
                <a:path h="695693" w="3286657">
                  <a:moveTo>
                    <a:pt x="0" y="0"/>
                  </a:moveTo>
                  <a:lnTo>
                    <a:pt x="3286657" y="0"/>
                  </a:lnTo>
                  <a:lnTo>
                    <a:pt x="3286657" y="695693"/>
                  </a:lnTo>
                  <a:lnTo>
                    <a:pt x="0" y="695693"/>
                  </a:lnTo>
                  <a:close/>
                </a:path>
              </a:pathLst>
            </a:custGeom>
            <a:solidFill>
              <a:srgbClr val="FFFFFF"/>
            </a:solidFill>
          </p:spPr>
        </p:sp>
      </p:grpSp>
      <p:grpSp>
        <p:nvGrpSpPr>
          <p:cNvPr name="Group 5" id="5"/>
          <p:cNvGrpSpPr/>
          <p:nvPr/>
        </p:nvGrpSpPr>
        <p:grpSpPr>
          <a:xfrm rot="0">
            <a:off x="10823682" y="1285854"/>
            <a:ext cx="7464318" cy="8411217"/>
            <a:chOff x="0" y="0"/>
            <a:chExt cx="9952424" cy="11214956"/>
          </a:xfrm>
        </p:grpSpPr>
        <p:pic>
          <p:nvPicPr>
            <p:cNvPr name="Picture 6" id="6"/>
            <p:cNvPicPr>
              <a:picLocks noChangeAspect="true"/>
            </p:cNvPicPr>
            <p:nvPr/>
          </p:nvPicPr>
          <p:blipFill>
            <a:blip r:embed="rId3"/>
            <a:srcRect l="0" t="18307" r="0" b="18307"/>
            <a:stretch>
              <a:fillRect/>
            </a:stretch>
          </p:blipFill>
          <p:spPr>
            <a:xfrm flipH="false" flipV="false">
              <a:off x="0" y="0"/>
              <a:ext cx="9952424" cy="11214956"/>
            </a:xfrm>
            <a:prstGeom prst="rect">
              <a:avLst/>
            </a:prstGeom>
          </p:spPr>
        </p:pic>
      </p:grpSp>
      <p:sp>
        <p:nvSpPr>
          <p:cNvPr name="Freeform 7" id="7"/>
          <p:cNvSpPr/>
          <p:nvPr/>
        </p:nvSpPr>
        <p:spPr>
          <a:xfrm flipH="false" flipV="false" rot="0">
            <a:off x="14909892" y="-572698"/>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0686405" y="9750649"/>
            <a:ext cx="4876557" cy="1728961"/>
          </a:xfrm>
          <a:custGeom>
            <a:avLst/>
            <a:gdLst/>
            <a:ahLst/>
            <a:cxnLst/>
            <a:rect r="r" b="b" t="t" l="l"/>
            <a:pathLst>
              <a:path h="1728961" w="4876557">
                <a:moveTo>
                  <a:pt x="0" y="0"/>
                </a:moveTo>
                <a:lnTo>
                  <a:pt x="4876557" y="0"/>
                </a:lnTo>
                <a:lnTo>
                  <a:pt x="4876557" y="1728962"/>
                </a:lnTo>
                <a:lnTo>
                  <a:pt x="0" y="1728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935747" y="28554"/>
            <a:ext cx="9392461" cy="1257300"/>
          </a:xfrm>
          <a:prstGeom prst="rect">
            <a:avLst/>
          </a:prstGeom>
        </p:spPr>
        <p:txBody>
          <a:bodyPr anchor="t" rtlCol="false" tIns="0" lIns="0" bIns="0" rIns="0">
            <a:spAutoFit/>
          </a:bodyPr>
          <a:lstStyle/>
          <a:p>
            <a:pPr algn="l" marL="0" indent="0" lvl="0">
              <a:lnSpc>
                <a:spcPts val="9924"/>
              </a:lnSpc>
              <a:spcBef>
                <a:spcPct val="0"/>
              </a:spcBef>
            </a:pPr>
            <a:r>
              <a:rPr lang="en-US" b="true" sz="8270">
                <a:solidFill>
                  <a:srgbClr val="003EA8"/>
                </a:solidFill>
                <a:latin typeface="Muli Bold"/>
                <a:ea typeface="Muli Bold"/>
                <a:cs typeface="Muli Bold"/>
                <a:sym typeface="Muli Bold"/>
              </a:rPr>
              <a:t>Mô Phỏng protues</a:t>
            </a:r>
            <a:r>
              <a:rPr lang="en-US" b="true" sz="8270">
                <a:solidFill>
                  <a:srgbClr val="003EA8"/>
                </a:solidFill>
                <a:latin typeface="Muli Bold"/>
                <a:ea typeface="Muli Bold"/>
                <a:cs typeface="Muli Bold"/>
                <a:sym typeface="Muli Bold"/>
              </a:rPr>
              <a:t> </a:t>
            </a:r>
          </a:p>
        </p:txBody>
      </p:sp>
      <p:grpSp>
        <p:nvGrpSpPr>
          <p:cNvPr name="Group 11" id="11"/>
          <p:cNvGrpSpPr/>
          <p:nvPr/>
        </p:nvGrpSpPr>
        <p:grpSpPr>
          <a:xfrm rot="0">
            <a:off x="905495" y="1521685"/>
            <a:ext cx="8484854" cy="8228964"/>
            <a:chOff x="0" y="0"/>
            <a:chExt cx="11313139" cy="10971953"/>
          </a:xfrm>
        </p:grpSpPr>
        <p:pic>
          <p:nvPicPr>
            <p:cNvPr name="Picture 12" id="12"/>
            <p:cNvPicPr>
              <a:picLocks noChangeAspect="true"/>
            </p:cNvPicPr>
            <p:nvPr/>
          </p:nvPicPr>
          <p:blipFill>
            <a:blip r:embed="rId8"/>
            <a:srcRect l="29909" t="0" r="29909" b="0"/>
            <a:stretch>
              <a:fillRect/>
            </a:stretch>
          </p:blipFill>
          <p:spPr>
            <a:xfrm flipH="false" flipV="false">
              <a:off x="0" y="0"/>
              <a:ext cx="11313139" cy="10971953"/>
            </a:xfrm>
            <a:prstGeom prst="rect">
              <a:avLst/>
            </a:prstGeom>
          </p:spPr>
        </p:pic>
      </p:grpSp>
      <p:grpSp>
        <p:nvGrpSpPr>
          <p:cNvPr name="Group 13" id="13"/>
          <p:cNvGrpSpPr/>
          <p:nvPr/>
        </p:nvGrpSpPr>
        <p:grpSpPr>
          <a:xfrm rot="0">
            <a:off x="905495" y="1521685"/>
            <a:ext cx="8469728" cy="8228964"/>
            <a:chOff x="0" y="0"/>
            <a:chExt cx="11292971" cy="10971953"/>
          </a:xfrm>
        </p:grpSpPr>
        <p:pic>
          <p:nvPicPr>
            <p:cNvPr name="Picture 14" id="14"/>
            <p:cNvPicPr>
              <a:picLocks noChangeAspect="true"/>
            </p:cNvPicPr>
            <p:nvPr/>
          </p:nvPicPr>
          <p:blipFill>
            <a:blip r:embed="rId9"/>
            <a:srcRect l="1386" t="0" r="1386" b="0"/>
            <a:stretch>
              <a:fillRect/>
            </a:stretch>
          </p:blipFill>
          <p:spPr>
            <a:xfrm flipH="false" flipV="false">
              <a:off x="0" y="0"/>
              <a:ext cx="11292971" cy="10971953"/>
            </a:xfrm>
            <a:prstGeom prst="rect">
              <a:avLst/>
            </a:prstGeom>
          </p:spPr>
        </p:pic>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895970" y="291782"/>
            <a:ext cx="9009410" cy="1907038"/>
            <a:chOff x="0" y="0"/>
            <a:chExt cx="3286657" cy="695693"/>
          </a:xfrm>
        </p:grpSpPr>
        <p:sp>
          <p:nvSpPr>
            <p:cNvPr name="Freeform 4" id="4"/>
            <p:cNvSpPr/>
            <p:nvPr/>
          </p:nvSpPr>
          <p:spPr>
            <a:xfrm flipH="false" flipV="false" rot="0">
              <a:off x="0" y="0"/>
              <a:ext cx="3286657" cy="695693"/>
            </a:xfrm>
            <a:custGeom>
              <a:avLst/>
              <a:gdLst/>
              <a:ahLst/>
              <a:cxnLst/>
              <a:rect r="r" b="b" t="t" l="l"/>
              <a:pathLst>
                <a:path h="695693" w="3286657">
                  <a:moveTo>
                    <a:pt x="0" y="0"/>
                  </a:moveTo>
                  <a:lnTo>
                    <a:pt x="3286657" y="0"/>
                  </a:lnTo>
                  <a:lnTo>
                    <a:pt x="3286657" y="695693"/>
                  </a:lnTo>
                  <a:lnTo>
                    <a:pt x="0" y="695693"/>
                  </a:lnTo>
                  <a:close/>
                </a:path>
              </a:pathLst>
            </a:custGeom>
            <a:solidFill>
              <a:srgbClr val="FFFFFF"/>
            </a:solidFill>
          </p:spPr>
        </p:sp>
      </p:grpSp>
      <p:grpSp>
        <p:nvGrpSpPr>
          <p:cNvPr name="Group 5" id="5"/>
          <p:cNvGrpSpPr/>
          <p:nvPr/>
        </p:nvGrpSpPr>
        <p:grpSpPr>
          <a:xfrm rot="0">
            <a:off x="905495" y="2915205"/>
            <a:ext cx="9009410" cy="6800306"/>
            <a:chOff x="0" y="0"/>
            <a:chExt cx="3286657" cy="2480770"/>
          </a:xfrm>
        </p:grpSpPr>
        <p:sp>
          <p:nvSpPr>
            <p:cNvPr name="Freeform 6" id="6"/>
            <p:cNvSpPr/>
            <p:nvPr/>
          </p:nvSpPr>
          <p:spPr>
            <a:xfrm flipH="false" flipV="false" rot="0">
              <a:off x="0" y="0"/>
              <a:ext cx="3286657" cy="2480770"/>
            </a:xfrm>
            <a:custGeom>
              <a:avLst/>
              <a:gdLst/>
              <a:ahLst/>
              <a:cxnLst/>
              <a:rect r="r" b="b" t="t" l="l"/>
              <a:pathLst>
                <a:path h="2480770" w="3286657">
                  <a:moveTo>
                    <a:pt x="0" y="0"/>
                  </a:moveTo>
                  <a:lnTo>
                    <a:pt x="3286657" y="0"/>
                  </a:lnTo>
                  <a:lnTo>
                    <a:pt x="3286657" y="2480770"/>
                  </a:lnTo>
                  <a:lnTo>
                    <a:pt x="0" y="2480770"/>
                  </a:lnTo>
                  <a:close/>
                </a:path>
              </a:pathLst>
            </a:custGeom>
            <a:solidFill>
              <a:srgbClr val="FFFFFF"/>
            </a:solidFill>
          </p:spPr>
        </p:sp>
      </p:grpSp>
      <p:grpSp>
        <p:nvGrpSpPr>
          <p:cNvPr name="Group 7" id="7"/>
          <p:cNvGrpSpPr/>
          <p:nvPr/>
        </p:nvGrpSpPr>
        <p:grpSpPr>
          <a:xfrm rot="0">
            <a:off x="10261150" y="657204"/>
            <a:ext cx="7087021" cy="8045795"/>
            <a:chOff x="0" y="0"/>
            <a:chExt cx="2585364" cy="2935128"/>
          </a:xfrm>
        </p:grpSpPr>
        <p:sp>
          <p:nvSpPr>
            <p:cNvPr name="Freeform 8" id="8"/>
            <p:cNvSpPr/>
            <p:nvPr/>
          </p:nvSpPr>
          <p:spPr>
            <a:xfrm flipH="false" flipV="false" rot="0">
              <a:off x="0" y="0"/>
              <a:ext cx="2585364" cy="2935128"/>
            </a:xfrm>
            <a:custGeom>
              <a:avLst/>
              <a:gdLst/>
              <a:ahLst/>
              <a:cxnLst/>
              <a:rect r="r" b="b" t="t" l="l"/>
              <a:pathLst>
                <a:path h="2935128" w="2585364">
                  <a:moveTo>
                    <a:pt x="0" y="0"/>
                  </a:moveTo>
                  <a:lnTo>
                    <a:pt x="2585364" y="0"/>
                  </a:lnTo>
                  <a:lnTo>
                    <a:pt x="2585364" y="2935128"/>
                  </a:lnTo>
                  <a:lnTo>
                    <a:pt x="0" y="2935128"/>
                  </a:lnTo>
                  <a:close/>
                </a:path>
              </a:pathLst>
            </a:custGeom>
            <a:solidFill>
              <a:srgbClr val="FFFFFF"/>
            </a:solidFill>
          </p:spPr>
        </p:sp>
      </p:grpSp>
      <p:sp>
        <p:nvSpPr>
          <p:cNvPr name="Freeform 9" id="9"/>
          <p:cNvSpPr/>
          <p:nvPr/>
        </p:nvSpPr>
        <p:spPr>
          <a:xfrm flipH="false" flipV="false" rot="0">
            <a:off x="15301511" y="-207276"/>
            <a:ext cx="4876557" cy="1728961"/>
          </a:xfrm>
          <a:custGeom>
            <a:avLst/>
            <a:gdLst/>
            <a:ahLst/>
            <a:cxnLst/>
            <a:rect r="r" b="b" t="t" l="l"/>
            <a:pathLst>
              <a:path h="1728961" w="4876557">
                <a:moveTo>
                  <a:pt x="0" y="0"/>
                </a:moveTo>
                <a:lnTo>
                  <a:pt x="4876558" y="0"/>
                </a:lnTo>
                <a:lnTo>
                  <a:pt x="4876558"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8469322" y="9150674"/>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216085" y="2198820"/>
            <a:ext cx="7523706" cy="6846124"/>
          </a:xfrm>
          <a:custGeom>
            <a:avLst/>
            <a:gdLst/>
            <a:ahLst/>
            <a:cxnLst/>
            <a:rect r="r" b="b" t="t" l="l"/>
            <a:pathLst>
              <a:path h="6846124" w="7523706">
                <a:moveTo>
                  <a:pt x="0" y="0"/>
                </a:moveTo>
                <a:lnTo>
                  <a:pt x="7523705" y="0"/>
                </a:lnTo>
                <a:lnTo>
                  <a:pt x="7523705" y="6846125"/>
                </a:lnTo>
                <a:lnTo>
                  <a:pt x="0" y="6846125"/>
                </a:lnTo>
                <a:lnTo>
                  <a:pt x="0" y="0"/>
                </a:lnTo>
                <a:close/>
              </a:path>
            </a:pathLst>
          </a:custGeom>
          <a:blipFill>
            <a:blip r:embed="rId7"/>
            <a:stretch>
              <a:fillRect l="0" t="-1212" r="0" b="0"/>
            </a:stretch>
          </a:blipFill>
        </p:spPr>
      </p:sp>
      <p:sp>
        <p:nvSpPr>
          <p:cNvPr name="TextBox 13" id="13"/>
          <p:cNvSpPr txBox="true"/>
          <p:nvPr/>
        </p:nvSpPr>
        <p:spPr>
          <a:xfrm rot="0">
            <a:off x="895970" y="150085"/>
            <a:ext cx="9509774" cy="2743200"/>
          </a:xfrm>
          <a:prstGeom prst="rect">
            <a:avLst/>
          </a:prstGeom>
        </p:spPr>
        <p:txBody>
          <a:bodyPr anchor="t" rtlCol="false" tIns="0" lIns="0" bIns="0" rIns="0">
            <a:spAutoFit/>
          </a:bodyPr>
          <a:lstStyle/>
          <a:p>
            <a:pPr algn="l" marL="0" indent="0" lvl="0">
              <a:lnSpc>
                <a:spcPts val="10800"/>
              </a:lnSpc>
              <a:spcBef>
                <a:spcPct val="0"/>
              </a:spcBef>
            </a:pPr>
            <a:r>
              <a:rPr lang="en-US" b="true" sz="9000">
                <a:solidFill>
                  <a:srgbClr val="003EA8"/>
                </a:solidFill>
                <a:latin typeface="Muli Bold"/>
                <a:ea typeface="Muli Bold"/>
                <a:cs typeface="Muli Bold"/>
                <a:sym typeface="Muli Bold"/>
              </a:rPr>
              <a:t>Các giai đoạn mô phỏng</a:t>
            </a:r>
          </a:p>
        </p:txBody>
      </p:sp>
      <p:grpSp>
        <p:nvGrpSpPr>
          <p:cNvPr name="Group 14" id="14"/>
          <p:cNvGrpSpPr/>
          <p:nvPr/>
        </p:nvGrpSpPr>
        <p:grpSpPr>
          <a:xfrm rot="0">
            <a:off x="905495" y="3729365"/>
            <a:ext cx="8689353" cy="4585230"/>
            <a:chOff x="0" y="0"/>
            <a:chExt cx="11585804" cy="6113639"/>
          </a:xfrm>
        </p:grpSpPr>
        <p:sp>
          <p:nvSpPr>
            <p:cNvPr name="TextBox 15" id="15"/>
            <p:cNvSpPr txBox="true"/>
            <p:nvPr/>
          </p:nvSpPr>
          <p:spPr>
            <a:xfrm rot="0">
              <a:off x="0" y="1074067"/>
              <a:ext cx="11585804" cy="5039572"/>
            </a:xfrm>
            <a:prstGeom prst="rect">
              <a:avLst/>
            </a:prstGeom>
          </p:spPr>
          <p:txBody>
            <a:bodyPr anchor="t" rtlCol="false" tIns="0" lIns="0" bIns="0" rIns="0">
              <a:spAutoFit/>
            </a:bodyPr>
            <a:lstStyle/>
            <a:p>
              <a:pPr algn="l" marL="717860" indent="-358930" lvl="1">
                <a:lnSpc>
                  <a:spcPts val="4322"/>
                </a:lnSpc>
                <a:buFont typeface="Arial"/>
                <a:buChar char="•"/>
              </a:pPr>
              <a:r>
                <a:rPr lang="en-US" sz="3324">
                  <a:solidFill>
                    <a:srgbClr val="000000"/>
                  </a:solidFill>
                  <a:latin typeface="Cabin"/>
                  <a:ea typeface="Cabin"/>
                  <a:cs typeface="Cabin"/>
                  <a:sym typeface="Cabin"/>
                </a:rPr>
                <a:t>Khi ta cấp nguồn cho mạch và bật switch mô phỏng trường hợp ở mực nước thấp, dòng điện chạy qua cuộn dây của relay, tạo ra từ trường từ, làm kích hoạt cơ cắt liên kết với bộ chuyển đổi, mở đường cho dòng điện chạy qua mô tơ. Mô tơ sẽ bơm nước vào nơi chứa nước </a:t>
              </a:r>
            </a:p>
          </p:txBody>
        </p:sp>
        <p:sp>
          <p:nvSpPr>
            <p:cNvPr name="TextBox 16" id="16"/>
            <p:cNvSpPr txBox="true"/>
            <p:nvPr/>
          </p:nvSpPr>
          <p:spPr>
            <a:xfrm rot="0">
              <a:off x="0" y="-28575"/>
              <a:ext cx="11585804" cy="731308"/>
            </a:xfrm>
            <a:prstGeom prst="rect">
              <a:avLst/>
            </a:prstGeom>
          </p:spPr>
          <p:txBody>
            <a:bodyPr anchor="t" rtlCol="false" tIns="0" lIns="0" bIns="0" rIns="0">
              <a:spAutoFit/>
            </a:bodyPr>
            <a:lstStyle/>
            <a:p>
              <a:pPr algn="l">
                <a:lnSpc>
                  <a:spcPts val="4550"/>
                </a:lnSpc>
              </a:pPr>
              <a:r>
                <a:rPr lang="en-US" sz="3500" b="true">
                  <a:solidFill>
                    <a:srgbClr val="003EA8"/>
                  </a:solidFill>
                  <a:latin typeface="Muli Bold"/>
                  <a:ea typeface="Muli Bold"/>
                  <a:cs typeface="Muli Bold"/>
                  <a:sym typeface="Muli Bold"/>
                </a:rPr>
                <a:t>Giai Đoạn 1</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9009410" cy="1907038"/>
            <a:chOff x="0" y="0"/>
            <a:chExt cx="3286657" cy="695693"/>
          </a:xfrm>
        </p:grpSpPr>
        <p:sp>
          <p:nvSpPr>
            <p:cNvPr name="Freeform 4" id="4"/>
            <p:cNvSpPr/>
            <p:nvPr/>
          </p:nvSpPr>
          <p:spPr>
            <a:xfrm flipH="false" flipV="false" rot="0">
              <a:off x="0" y="0"/>
              <a:ext cx="3286657" cy="695693"/>
            </a:xfrm>
            <a:custGeom>
              <a:avLst/>
              <a:gdLst/>
              <a:ahLst/>
              <a:cxnLst/>
              <a:rect r="r" b="b" t="t" l="l"/>
              <a:pathLst>
                <a:path h="695693" w="3286657">
                  <a:moveTo>
                    <a:pt x="0" y="0"/>
                  </a:moveTo>
                  <a:lnTo>
                    <a:pt x="3286657" y="0"/>
                  </a:lnTo>
                  <a:lnTo>
                    <a:pt x="3286657" y="695693"/>
                  </a:lnTo>
                  <a:lnTo>
                    <a:pt x="0" y="695693"/>
                  </a:lnTo>
                  <a:close/>
                </a:path>
              </a:pathLst>
            </a:custGeom>
            <a:solidFill>
              <a:srgbClr val="FFFFFF"/>
            </a:solidFill>
          </p:spPr>
        </p:sp>
      </p:grpSp>
      <p:grpSp>
        <p:nvGrpSpPr>
          <p:cNvPr name="Group 5" id="5"/>
          <p:cNvGrpSpPr/>
          <p:nvPr/>
        </p:nvGrpSpPr>
        <p:grpSpPr>
          <a:xfrm rot="0">
            <a:off x="737402" y="2915936"/>
            <a:ext cx="9009410" cy="5787794"/>
            <a:chOff x="0" y="0"/>
            <a:chExt cx="3286657" cy="2111403"/>
          </a:xfrm>
        </p:grpSpPr>
        <p:sp>
          <p:nvSpPr>
            <p:cNvPr name="Freeform 6" id="6"/>
            <p:cNvSpPr/>
            <p:nvPr/>
          </p:nvSpPr>
          <p:spPr>
            <a:xfrm flipH="false" flipV="false" rot="0">
              <a:off x="0" y="0"/>
              <a:ext cx="3286657" cy="2111403"/>
            </a:xfrm>
            <a:custGeom>
              <a:avLst/>
              <a:gdLst/>
              <a:ahLst/>
              <a:cxnLst/>
              <a:rect r="r" b="b" t="t" l="l"/>
              <a:pathLst>
                <a:path h="2111403" w="3286657">
                  <a:moveTo>
                    <a:pt x="0" y="0"/>
                  </a:moveTo>
                  <a:lnTo>
                    <a:pt x="3286657" y="0"/>
                  </a:lnTo>
                  <a:lnTo>
                    <a:pt x="3286657" y="2111403"/>
                  </a:lnTo>
                  <a:lnTo>
                    <a:pt x="0" y="2111403"/>
                  </a:lnTo>
                  <a:close/>
                </a:path>
              </a:pathLst>
            </a:custGeom>
            <a:solidFill>
              <a:srgbClr val="FFFFFF"/>
            </a:solidFill>
          </p:spPr>
        </p:sp>
      </p:grpSp>
      <p:grpSp>
        <p:nvGrpSpPr>
          <p:cNvPr name="Group 7" id="7"/>
          <p:cNvGrpSpPr/>
          <p:nvPr/>
        </p:nvGrpSpPr>
        <p:grpSpPr>
          <a:xfrm rot="0">
            <a:off x="10261150" y="657204"/>
            <a:ext cx="7087021" cy="8045795"/>
            <a:chOff x="0" y="0"/>
            <a:chExt cx="2585364" cy="2935128"/>
          </a:xfrm>
        </p:grpSpPr>
        <p:sp>
          <p:nvSpPr>
            <p:cNvPr name="Freeform 8" id="8"/>
            <p:cNvSpPr/>
            <p:nvPr/>
          </p:nvSpPr>
          <p:spPr>
            <a:xfrm flipH="false" flipV="false" rot="0">
              <a:off x="0" y="0"/>
              <a:ext cx="2585364" cy="2935128"/>
            </a:xfrm>
            <a:custGeom>
              <a:avLst/>
              <a:gdLst/>
              <a:ahLst/>
              <a:cxnLst/>
              <a:rect r="r" b="b" t="t" l="l"/>
              <a:pathLst>
                <a:path h="2935128" w="2585364">
                  <a:moveTo>
                    <a:pt x="0" y="0"/>
                  </a:moveTo>
                  <a:lnTo>
                    <a:pt x="2585364" y="0"/>
                  </a:lnTo>
                  <a:lnTo>
                    <a:pt x="2585364" y="2935128"/>
                  </a:lnTo>
                  <a:lnTo>
                    <a:pt x="0" y="2935128"/>
                  </a:lnTo>
                  <a:close/>
                </a:path>
              </a:pathLst>
            </a:custGeom>
            <a:solidFill>
              <a:srgbClr val="FFFFFF"/>
            </a:solidFill>
          </p:spPr>
        </p:sp>
      </p:grpSp>
      <p:grpSp>
        <p:nvGrpSpPr>
          <p:cNvPr name="Group 9" id="9"/>
          <p:cNvGrpSpPr/>
          <p:nvPr/>
        </p:nvGrpSpPr>
        <p:grpSpPr>
          <a:xfrm rot="0">
            <a:off x="9914905" y="2564242"/>
            <a:ext cx="7996245" cy="7351955"/>
            <a:chOff x="0" y="0"/>
            <a:chExt cx="10661660" cy="9802607"/>
          </a:xfrm>
        </p:grpSpPr>
        <p:pic>
          <p:nvPicPr>
            <p:cNvPr name="Picture 10" id="10"/>
            <p:cNvPicPr>
              <a:picLocks noChangeAspect="true"/>
            </p:cNvPicPr>
            <p:nvPr/>
          </p:nvPicPr>
          <p:blipFill>
            <a:blip r:embed="rId3"/>
            <a:srcRect l="0" t="718" r="0" b="718"/>
            <a:stretch>
              <a:fillRect/>
            </a:stretch>
          </p:blipFill>
          <p:spPr>
            <a:xfrm flipH="false" flipV="false">
              <a:off x="0" y="0"/>
              <a:ext cx="10661660" cy="9802607"/>
            </a:xfrm>
            <a:prstGeom prst="rect">
              <a:avLst/>
            </a:prstGeom>
          </p:spPr>
        </p:pic>
      </p:grpSp>
      <p:sp>
        <p:nvSpPr>
          <p:cNvPr name="Freeform 11" id="11"/>
          <p:cNvSpPr/>
          <p:nvPr/>
        </p:nvSpPr>
        <p:spPr>
          <a:xfrm flipH="false" flipV="false" rot="-10800000">
            <a:off x="1665238" y="9056155"/>
            <a:ext cx="4876557" cy="1728961"/>
          </a:xfrm>
          <a:custGeom>
            <a:avLst/>
            <a:gdLst/>
            <a:ahLst/>
            <a:cxnLst/>
            <a:rect r="r" b="b" t="t" l="l"/>
            <a:pathLst>
              <a:path h="1728961" w="4876557">
                <a:moveTo>
                  <a:pt x="0" y="0"/>
                </a:moveTo>
                <a:lnTo>
                  <a:pt x="4876558" y="0"/>
                </a:lnTo>
                <a:lnTo>
                  <a:pt x="4876558"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72954" y="342900"/>
            <a:ext cx="7049083" cy="1371600"/>
          </a:xfrm>
          <a:prstGeom prst="rect">
            <a:avLst/>
          </a:prstGeom>
        </p:spPr>
        <p:txBody>
          <a:bodyPr anchor="t" rtlCol="false" tIns="0" lIns="0" bIns="0" rIns="0">
            <a:spAutoFit/>
          </a:bodyPr>
          <a:lstStyle/>
          <a:p>
            <a:pPr algn="l" marL="0" indent="0" lvl="0">
              <a:lnSpc>
                <a:spcPts val="10800"/>
              </a:lnSpc>
              <a:spcBef>
                <a:spcPct val="0"/>
              </a:spcBef>
            </a:pPr>
            <a:r>
              <a:rPr lang="en-US" b="true" sz="9000">
                <a:solidFill>
                  <a:srgbClr val="003EA8"/>
                </a:solidFill>
                <a:latin typeface="Muli Bold"/>
                <a:ea typeface="Muli Bold"/>
                <a:cs typeface="Muli Bold"/>
                <a:sym typeface="Muli Bold"/>
              </a:rPr>
              <a:t>Giai Đoạn 2</a:t>
            </a:r>
          </a:p>
        </p:txBody>
      </p:sp>
      <p:sp>
        <p:nvSpPr>
          <p:cNvPr name="TextBox 14" id="14"/>
          <p:cNvSpPr txBox="true"/>
          <p:nvPr/>
        </p:nvSpPr>
        <p:spPr>
          <a:xfrm rot="0">
            <a:off x="516595" y="2526142"/>
            <a:ext cx="9140751" cy="3179200"/>
          </a:xfrm>
          <a:prstGeom prst="rect">
            <a:avLst/>
          </a:prstGeom>
        </p:spPr>
        <p:txBody>
          <a:bodyPr anchor="t" rtlCol="false" tIns="0" lIns="0" bIns="0" rIns="0">
            <a:spAutoFit/>
          </a:bodyPr>
          <a:lstStyle/>
          <a:p>
            <a:pPr algn="l">
              <a:lnSpc>
                <a:spcPts val="5095"/>
              </a:lnSpc>
            </a:pPr>
            <a:r>
              <a:rPr lang="en-US" sz="3919">
                <a:solidFill>
                  <a:srgbClr val="000000"/>
                </a:solidFill>
                <a:latin typeface="Muli"/>
                <a:ea typeface="Muli"/>
                <a:cs typeface="Muli"/>
                <a:sym typeface="Muli"/>
              </a:rPr>
              <a:t> Sau khi máy bơm hoạt động nước được bơm vào nơi chứa mực nước dần tăng kích hoạt con transistor từng bậc làm từng đèn tương ứng sáng lên.</a:t>
            </a:r>
            <a:r>
              <a:rPr lang="en-US" sz="3919" b="true">
                <a:solidFill>
                  <a:srgbClr val="003EA8"/>
                </a:solidFill>
                <a:latin typeface="Muli Bold"/>
                <a:ea typeface="Muli Bold"/>
                <a:cs typeface="Muli Bold"/>
                <a:sym typeface="Muli Bold"/>
              </a:rPr>
              <a:t> </a:t>
            </a:r>
          </a:p>
          <a:p>
            <a:pPr algn="l">
              <a:lnSpc>
                <a:spcPts val="5095"/>
              </a:lnSpc>
            </a:pPr>
          </a:p>
        </p:txBody>
      </p:sp>
      <p:sp>
        <p:nvSpPr>
          <p:cNvPr name="TextBox 15" id="15"/>
          <p:cNvSpPr txBox="true"/>
          <p:nvPr/>
        </p:nvSpPr>
        <p:spPr>
          <a:xfrm rot="0">
            <a:off x="10299087" y="1188607"/>
            <a:ext cx="7049083" cy="815658"/>
          </a:xfrm>
          <a:prstGeom prst="rect">
            <a:avLst/>
          </a:prstGeom>
        </p:spPr>
        <p:txBody>
          <a:bodyPr anchor="t" rtlCol="false" tIns="0" lIns="0" bIns="0" rIns="0">
            <a:spAutoFit/>
          </a:bodyPr>
          <a:lstStyle/>
          <a:p>
            <a:pPr algn="l">
              <a:lnSpc>
                <a:spcPts val="3802"/>
              </a:lnSpc>
            </a:pPr>
            <a:r>
              <a:rPr lang="en-US" sz="2924">
                <a:solidFill>
                  <a:srgbClr val="000000"/>
                </a:solidFill>
                <a:latin typeface="Cabin"/>
                <a:ea typeface="Cabin"/>
                <a:cs typeface="Cabin"/>
                <a:sym typeface="Cabin"/>
              </a:rPr>
              <a:t>  Đầu tiên là mức 1 (tương ứng đèn 1 sáng)</a:t>
            </a:r>
          </a:p>
          <a:p>
            <a:pPr algn="l">
              <a:lnSpc>
                <a:spcPts val="276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860904" y="2027847"/>
            <a:ext cx="7384675" cy="7351955"/>
            <a:chOff x="0" y="0"/>
            <a:chExt cx="9846233" cy="9802607"/>
          </a:xfrm>
        </p:grpSpPr>
        <p:pic>
          <p:nvPicPr>
            <p:cNvPr name="Picture 4" id="4"/>
            <p:cNvPicPr>
              <a:picLocks noChangeAspect="true"/>
            </p:cNvPicPr>
            <p:nvPr/>
          </p:nvPicPr>
          <p:blipFill>
            <a:blip r:embed="rId3"/>
            <a:srcRect l="3831" t="0" r="3831" b="0"/>
            <a:stretch>
              <a:fillRect/>
            </a:stretch>
          </p:blipFill>
          <p:spPr>
            <a:xfrm flipH="false" flipV="false">
              <a:off x="0" y="0"/>
              <a:ext cx="9846233" cy="9802607"/>
            </a:xfrm>
            <a:prstGeom prst="rect">
              <a:avLst/>
            </a:prstGeom>
          </p:spPr>
        </p:pic>
      </p:grpSp>
      <p:sp>
        <p:nvSpPr>
          <p:cNvPr name="Freeform 5" id="5"/>
          <p:cNvSpPr/>
          <p:nvPr/>
        </p:nvSpPr>
        <p:spPr>
          <a:xfrm flipH="false" flipV="false" rot="-10800000">
            <a:off x="6705721" y="9694126"/>
            <a:ext cx="4876557" cy="1728961"/>
          </a:xfrm>
          <a:custGeom>
            <a:avLst/>
            <a:gdLst/>
            <a:ahLst/>
            <a:cxnLst/>
            <a:rect r="r" b="b" t="t" l="l"/>
            <a:pathLst>
              <a:path h="1728961" w="4876557">
                <a:moveTo>
                  <a:pt x="0" y="0"/>
                </a:moveTo>
                <a:lnTo>
                  <a:pt x="4876558" y="0"/>
                </a:lnTo>
                <a:lnTo>
                  <a:pt x="4876558" y="1728962"/>
                </a:lnTo>
                <a:lnTo>
                  <a:pt x="0" y="1728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9503952" y="2027847"/>
            <a:ext cx="7955744" cy="7351955"/>
            <a:chOff x="0" y="0"/>
            <a:chExt cx="10607659" cy="9802607"/>
          </a:xfrm>
        </p:grpSpPr>
        <p:pic>
          <p:nvPicPr>
            <p:cNvPr name="Picture 8" id="8"/>
            <p:cNvPicPr>
              <a:picLocks noChangeAspect="true"/>
            </p:cNvPicPr>
            <p:nvPr/>
          </p:nvPicPr>
          <p:blipFill>
            <a:blip r:embed="rId8"/>
            <a:srcRect l="0" t="1086" r="0" b="1086"/>
            <a:stretch>
              <a:fillRect/>
            </a:stretch>
          </p:blipFill>
          <p:spPr>
            <a:xfrm flipH="false" flipV="false">
              <a:off x="0" y="0"/>
              <a:ext cx="10607659" cy="9802607"/>
            </a:xfrm>
            <a:prstGeom prst="rect">
              <a:avLst/>
            </a:prstGeom>
          </p:spPr>
        </p:pic>
      </p:grpSp>
      <p:sp>
        <p:nvSpPr>
          <p:cNvPr name="TextBox 9" id="9"/>
          <p:cNvSpPr txBox="true"/>
          <p:nvPr/>
        </p:nvSpPr>
        <p:spPr>
          <a:xfrm rot="0">
            <a:off x="1028700" y="886823"/>
            <a:ext cx="7049083" cy="953453"/>
          </a:xfrm>
          <a:prstGeom prst="rect">
            <a:avLst/>
          </a:prstGeom>
        </p:spPr>
        <p:txBody>
          <a:bodyPr anchor="t" rtlCol="false" tIns="0" lIns="0" bIns="0" rIns="0">
            <a:spAutoFit/>
          </a:bodyPr>
          <a:lstStyle/>
          <a:p>
            <a:pPr algn="l">
              <a:lnSpc>
                <a:spcPts val="4842"/>
              </a:lnSpc>
            </a:pPr>
            <a:r>
              <a:rPr lang="en-US" sz="3724">
                <a:solidFill>
                  <a:srgbClr val="000000"/>
                </a:solidFill>
                <a:latin typeface="Cabin"/>
                <a:ea typeface="Cabin"/>
                <a:cs typeface="Cabin"/>
                <a:sym typeface="Cabin"/>
              </a:rPr>
              <a:t> Mức 2 (tương  ứng đèn hai sáng)</a:t>
            </a:r>
          </a:p>
          <a:p>
            <a:pPr algn="l">
              <a:lnSpc>
                <a:spcPts val="2762"/>
              </a:lnSpc>
            </a:pPr>
          </a:p>
        </p:txBody>
      </p:sp>
      <p:sp>
        <p:nvSpPr>
          <p:cNvPr name="TextBox 10" id="10"/>
          <p:cNvSpPr txBox="true"/>
          <p:nvPr/>
        </p:nvSpPr>
        <p:spPr>
          <a:xfrm rot="0">
            <a:off x="9643210" y="886823"/>
            <a:ext cx="7049083" cy="1356678"/>
          </a:xfrm>
          <a:prstGeom prst="rect">
            <a:avLst/>
          </a:prstGeom>
        </p:spPr>
        <p:txBody>
          <a:bodyPr anchor="t" rtlCol="false" tIns="0" lIns="0" bIns="0" rIns="0">
            <a:spAutoFit/>
          </a:bodyPr>
          <a:lstStyle/>
          <a:p>
            <a:pPr algn="l">
              <a:lnSpc>
                <a:spcPts val="5362"/>
              </a:lnSpc>
            </a:pPr>
            <a:r>
              <a:rPr lang="en-US" sz="4124">
                <a:solidFill>
                  <a:srgbClr val="000000"/>
                </a:solidFill>
                <a:latin typeface="Cabin"/>
                <a:ea typeface="Cabin"/>
                <a:cs typeface="Cabin"/>
                <a:sym typeface="Cabin"/>
              </a:rPr>
              <a:t> Mức 3 (tương ứng với đèn 3)</a:t>
            </a:r>
          </a:p>
          <a:p>
            <a:pPr algn="l">
              <a:lnSpc>
                <a:spcPts val="5492"/>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grpSp>
        <p:nvGrpSpPr>
          <p:cNvPr name="Group 5" id="5"/>
          <p:cNvGrpSpPr/>
          <p:nvPr/>
        </p:nvGrpSpPr>
        <p:grpSpPr>
          <a:xfrm rot="0">
            <a:off x="247896" y="2763740"/>
            <a:ext cx="9263760" cy="6375500"/>
            <a:chOff x="0" y="0"/>
            <a:chExt cx="3379445" cy="2325800"/>
          </a:xfrm>
        </p:grpSpPr>
        <p:sp>
          <p:nvSpPr>
            <p:cNvPr name="Freeform 6" id="6"/>
            <p:cNvSpPr/>
            <p:nvPr/>
          </p:nvSpPr>
          <p:spPr>
            <a:xfrm flipH="false" flipV="false" rot="0">
              <a:off x="0" y="0"/>
              <a:ext cx="3379445" cy="2325800"/>
            </a:xfrm>
            <a:custGeom>
              <a:avLst/>
              <a:gdLst/>
              <a:ahLst/>
              <a:cxnLst/>
              <a:rect r="r" b="b" t="t" l="l"/>
              <a:pathLst>
                <a:path h="2325800" w="3379445">
                  <a:moveTo>
                    <a:pt x="0" y="0"/>
                  </a:moveTo>
                  <a:lnTo>
                    <a:pt x="3379445" y="0"/>
                  </a:lnTo>
                  <a:lnTo>
                    <a:pt x="3379445" y="2325800"/>
                  </a:lnTo>
                  <a:lnTo>
                    <a:pt x="0" y="2325800"/>
                  </a:lnTo>
                  <a:close/>
                </a:path>
              </a:pathLst>
            </a:custGeom>
            <a:solidFill>
              <a:srgbClr val="FFFFFF"/>
            </a:solidFill>
          </p:spPr>
        </p:sp>
      </p:grpSp>
      <p:grpSp>
        <p:nvGrpSpPr>
          <p:cNvPr name="Group 7" id="7"/>
          <p:cNvGrpSpPr/>
          <p:nvPr/>
        </p:nvGrpSpPr>
        <p:grpSpPr>
          <a:xfrm rot="0">
            <a:off x="9908900" y="3235000"/>
            <a:ext cx="121908" cy="121908"/>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9" id="9"/>
          <p:cNvGrpSpPr/>
          <p:nvPr/>
        </p:nvGrpSpPr>
        <p:grpSpPr>
          <a:xfrm rot="0">
            <a:off x="10055579" y="7995212"/>
            <a:ext cx="121908" cy="121908"/>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1" id="11"/>
          <p:cNvSpPr txBox="true"/>
          <p:nvPr/>
        </p:nvSpPr>
        <p:spPr>
          <a:xfrm rot="0">
            <a:off x="692645" y="785384"/>
            <a:ext cx="15879885" cy="1371600"/>
          </a:xfrm>
          <a:prstGeom prst="rect">
            <a:avLst/>
          </a:prstGeom>
        </p:spPr>
        <p:txBody>
          <a:bodyPr anchor="t" rtlCol="false" tIns="0" lIns="0" bIns="0" rIns="0">
            <a:spAutoFit/>
          </a:bodyPr>
          <a:lstStyle/>
          <a:p>
            <a:pPr algn="ctr">
              <a:lnSpc>
                <a:spcPts val="10800"/>
              </a:lnSpc>
            </a:pPr>
            <a:r>
              <a:rPr lang="en-US" b="true" sz="9000">
                <a:solidFill>
                  <a:srgbClr val="003EA8"/>
                </a:solidFill>
                <a:latin typeface="Muli Bold"/>
                <a:ea typeface="Muli Bold"/>
                <a:cs typeface="Muli Bold"/>
                <a:sym typeface="Muli Bold"/>
              </a:rPr>
              <a:t>Đề  Tài</a:t>
            </a:r>
          </a:p>
        </p:txBody>
      </p:sp>
      <p:sp>
        <p:nvSpPr>
          <p:cNvPr name="Freeform 12" id="12"/>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278358">
            <a:off x="13638224" y="-265768"/>
            <a:ext cx="5868613" cy="1845945"/>
          </a:xfrm>
          <a:custGeom>
            <a:avLst/>
            <a:gdLst/>
            <a:ahLst/>
            <a:cxnLst/>
            <a:rect r="r" b="b" t="t" l="l"/>
            <a:pathLst>
              <a:path h="1845945" w="5868613">
                <a:moveTo>
                  <a:pt x="0" y="0"/>
                </a:moveTo>
                <a:lnTo>
                  <a:pt x="5868613" y="0"/>
                </a:lnTo>
                <a:lnTo>
                  <a:pt x="5868613" y="1845945"/>
                </a:lnTo>
                <a:lnTo>
                  <a:pt x="0" y="18459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10800000">
            <a:off x="3219" y="9139240"/>
            <a:ext cx="4876557" cy="1728961"/>
          </a:xfrm>
          <a:custGeom>
            <a:avLst/>
            <a:gdLst/>
            <a:ahLst/>
            <a:cxnLst/>
            <a:rect r="r" b="b" t="t" l="l"/>
            <a:pathLst>
              <a:path h="1728961" w="4876557">
                <a:moveTo>
                  <a:pt x="0" y="0"/>
                </a:moveTo>
                <a:lnTo>
                  <a:pt x="4876558" y="0"/>
                </a:lnTo>
                <a:lnTo>
                  <a:pt x="4876558" y="1728961"/>
                </a:lnTo>
                <a:lnTo>
                  <a:pt x="0" y="17289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744279" y="2568393"/>
            <a:ext cx="8146478" cy="6689907"/>
          </a:xfrm>
          <a:custGeom>
            <a:avLst/>
            <a:gdLst/>
            <a:ahLst/>
            <a:cxnLst/>
            <a:rect r="r" b="b" t="t" l="l"/>
            <a:pathLst>
              <a:path h="6689907" w="8146478">
                <a:moveTo>
                  <a:pt x="0" y="0"/>
                </a:moveTo>
                <a:lnTo>
                  <a:pt x="8146478" y="0"/>
                </a:lnTo>
                <a:lnTo>
                  <a:pt x="8146478" y="6689907"/>
                </a:lnTo>
                <a:lnTo>
                  <a:pt x="0" y="6689907"/>
                </a:lnTo>
                <a:lnTo>
                  <a:pt x="0" y="0"/>
                </a:lnTo>
                <a:close/>
              </a:path>
            </a:pathLst>
          </a:custGeom>
          <a:blipFill>
            <a:blip r:embed="rId9"/>
            <a:stretch>
              <a:fillRect l="-55018" t="0" r="-38044" b="-8507"/>
            </a:stretch>
          </a:blipFill>
        </p:spPr>
      </p:sp>
      <p:sp>
        <p:nvSpPr>
          <p:cNvPr name="TextBox 16" id="16"/>
          <p:cNvSpPr txBox="true"/>
          <p:nvPr/>
        </p:nvSpPr>
        <p:spPr>
          <a:xfrm rot="0">
            <a:off x="905495" y="3939561"/>
            <a:ext cx="9283945" cy="2603613"/>
          </a:xfrm>
          <a:prstGeom prst="rect">
            <a:avLst/>
          </a:prstGeom>
        </p:spPr>
        <p:txBody>
          <a:bodyPr anchor="t" rtlCol="false" tIns="0" lIns="0" bIns="0" rIns="0">
            <a:spAutoFit/>
          </a:bodyPr>
          <a:lstStyle/>
          <a:p>
            <a:pPr algn="l">
              <a:lnSpc>
                <a:spcPts val="10388"/>
              </a:lnSpc>
            </a:pPr>
            <a:r>
              <a:rPr lang="en-US" sz="7991">
                <a:solidFill>
                  <a:srgbClr val="003EA8"/>
                </a:solidFill>
                <a:latin typeface="Cabin"/>
                <a:ea typeface="Cabin"/>
                <a:cs typeface="Cabin"/>
                <a:sym typeface="Cabin"/>
              </a:rPr>
              <a:t>MẠCH CẢNH BÁO MỰC NƯỚC</a:t>
            </a:r>
          </a:p>
        </p:txBody>
      </p:sp>
      <p:sp>
        <p:nvSpPr>
          <p:cNvPr name="TextBox 17" id="17"/>
          <p:cNvSpPr txBox="true"/>
          <p:nvPr/>
        </p:nvSpPr>
        <p:spPr>
          <a:xfrm rot="0">
            <a:off x="12385329" y="9421702"/>
            <a:ext cx="4187201" cy="582019"/>
          </a:xfrm>
          <a:prstGeom prst="rect">
            <a:avLst/>
          </a:prstGeom>
        </p:spPr>
        <p:txBody>
          <a:bodyPr anchor="t" rtlCol="false" tIns="0" lIns="0" bIns="0" rIns="0">
            <a:spAutoFit/>
          </a:bodyPr>
          <a:lstStyle/>
          <a:p>
            <a:pPr algn="l">
              <a:lnSpc>
                <a:spcPts val="4773"/>
              </a:lnSpc>
            </a:pPr>
            <a:r>
              <a:rPr lang="en-US" sz="3671">
                <a:solidFill>
                  <a:srgbClr val="003EA8"/>
                </a:solidFill>
                <a:latin typeface="Cabin"/>
                <a:ea typeface="Cabin"/>
                <a:cs typeface="Cabin"/>
                <a:sym typeface="Cabin"/>
              </a:rPr>
              <a:t> Hình Minh Họa</a:t>
            </a:r>
          </a:p>
        </p:txBody>
      </p:sp>
      <p:sp>
        <p:nvSpPr>
          <p:cNvPr name="Freeform 18" id="18"/>
          <p:cNvSpPr/>
          <p:nvPr/>
        </p:nvSpPr>
        <p:spPr>
          <a:xfrm flipH="false" flipV="false" rot="0">
            <a:off x="5143030" y="1010388"/>
            <a:ext cx="1200151" cy="1200151"/>
          </a:xfrm>
          <a:custGeom>
            <a:avLst/>
            <a:gdLst/>
            <a:ahLst/>
            <a:cxnLst/>
            <a:rect r="r" b="b" t="t" l="l"/>
            <a:pathLst>
              <a:path h="1200151" w="1200151">
                <a:moveTo>
                  <a:pt x="0" y="0"/>
                </a:moveTo>
                <a:lnTo>
                  <a:pt x="1200151" y="0"/>
                </a:lnTo>
                <a:lnTo>
                  <a:pt x="1200151" y="1200151"/>
                </a:lnTo>
                <a:lnTo>
                  <a:pt x="0" y="12001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9009410" cy="1907038"/>
            <a:chOff x="0" y="0"/>
            <a:chExt cx="3286657" cy="695693"/>
          </a:xfrm>
        </p:grpSpPr>
        <p:sp>
          <p:nvSpPr>
            <p:cNvPr name="Freeform 4" id="4"/>
            <p:cNvSpPr/>
            <p:nvPr/>
          </p:nvSpPr>
          <p:spPr>
            <a:xfrm flipH="false" flipV="false" rot="0">
              <a:off x="0" y="0"/>
              <a:ext cx="3286657" cy="695693"/>
            </a:xfrm>
            <a:custGeom>
              <a:avLst/>
              <a:gdLst/>
              <a:ahLst/>
              <a:cxnLst/>
              <a:rect r="r" b="b" t="t" l="l"/>
              <a:pathLst>
                <a:path h="695693" w="3286657">
                  <a:moveTo>
                    <a:pt x="0" y="0"/>
                  </a:moveTo>
                  <a:lnTo>
                    <a:pt x="3286657" y="0"/>
                  </a:lnTo>
                  <a:lnTo>
                    <a:pt x="3286657" y="695693"/>
                  </a:lnTo>
                  <a:lnTo>
                    <a:pt x="0" y="695693"/>
                  </a:lnTo>
                  <a:close/>
                </a:path>
              </a:pathLst>
            </a:custGeom>
            <a:solidFill>
              <a:srgbClr val="FFFFFF"/>
            </a:solidFill>
          </p:spPr>
        </p:sp>
      </p:grpSp>
      <p:grpSp>
        <p:nvGrpSpPr>
          <p:cNvPr name="Group 5" id="5"/>
          <p:cNvGrpSpPr/>
          <p:nvPr/>
        </p:nvGrpSpPr>
        <p:grpSpPr>
          <a:xfrm rot="0">
            <a:off x="478146" y="2564242"/>
            <a:ext cx="9009410" cy="5787794"/>
            <a:chOff x="0" y="0"/>
            <a:chExt cx="3286657" cy="2111403"/>
          </a:xfrm>
        </p:grpSpPr>
        <p:sp>
          <p:nvSpPr>
            <p:cNvPr name="Freeform 6" id="6"/>
            <p:cNvSpPr/>
            <p:nvPr/>
          </p:nvSpPr>
          <p:spPr>
            <a:xfrm flipH="false" flipV="false" rot="0">
              <a:off x="0" y="0"/>
              <a:ext cx="3286657" cy="2111403"/>
            </a:xfrm>
            <a:custGeom>
              <a:avLst/>
              <a:gdLst/>
              <a:ahLst/>
              <a:cxnLst/>
              <a:rect r="r" b="b" t="t" l="l"/>
              <a:pathLst>
                <a:path h="2111403" w="3286657">
                  <a:moveTo>
                    <a:pt x="0" y="0"/>
                  </a:moveTo>
                  <a:lnTo>
                    <a:pt x="3286657" y="0"/>
                  </a:lnTo>
                  <a:lnTo>
                    <a:pt x="3286657" y="2111403"/>
                  </a:lnTo>
                  <a:lnTo>
                    <a:pt x="0" y="2111403"/>
                  </a:lnTo>
                  <a:close/>
                </a:path>
              </a:pathLst>
            </a:custGeom>
            <a:solidFill>
              <a:srgbClr val="FFFFFF"/>
            </a:solidFill>
          </p:spPr>
        </p:sp>
      </p:grpSp>
      <p:grpSp>
        <p:nvGrpSpPr>
          <p:cNvPr name="Group 7" id="7"/>
          <p:cNvGrpSpPr/>
          <p:nvPr/>
        </p:nvGrpSpPr>
        <p:grpSpPr>
          <a:xfrm rot="0">
            <a:off x="10261150" y="657204"/>
            <a:ext cx="7087021" cy="8045795"/>
            <a:chOff x="0" y="0"/>
            <a:chExt cx="2585364" cy="2935128"/>
          </a:xfrm>
        </p:grpSpPr>
        <p:sp>
          <p:nvSpPr>
            <p:cNvPr name="Freeform 8" id="8"/>
            <p:cNvSpPr/>
            <p:nvPr/>
          </p:nvSpPr>
          <p:spPr>
            <a:xfrm flipH="false" flipV="false" rot="0">
              <a:off x="0" y="0"/>
              <a:ext cx="2585364" cy="2935128"/>
            </a:xfrm>
            <a:custGeom>
              <a:avLst/>
              <a:gdLst/>
              <a:ahLst/>
              <a:cxnLst/>
              <a:rect r="r" b="b" t="t" l="l"/>
              <a:pathLst>
                <a:path h="2935128" w="2585364">
                  <a:moveTo>
                    <a:pt x="0" y="0"/>
                  </a:moveTo>
                  <a:lnTo>
                    <a:pt x="2585364" y="0"/>
                  </a:lnTo>
                  <a:lnTo>
                    <a:pt x="2585364" y="2935128"/>
                  </a:lnTo>
                  <a:lnTo>
                    <a:pt x="0" y="2935128"/>
                  </a:lnTo>
                  <a:close/>
                </a:path>
              </a:pathLst>
            </a:custGeom>
            <a:solidFill>
              <a:srgbClr val="FFFFFF"/>
            </a:solidFill>
          </p:spPr>
        </p:sp>
      </p:grpSp>
      <p:sp>
        <p:nvSpPr>
          <p:cNvPr name="Freeform 9" id="9"/>
          <p:cNvSpPr/>
          <p:nvPr/>
        </p:nvSpPr>
        <p:spPr>
          <a:xfrm flipH="false" flipV="false" rot="0">
            <a:off x="15301511" y="-207276"/>
            <a:ext cx="4876557" cy="1728961"/>
          </a:xfrm>
          <a:custGeom>
            <a:avLst/>
            <a:gdLst/>
            <a:ahLst/>
            <a:cxnLst/>
            <a:rect r="r" b="b" t="t" l="l"/>
            <a:pathLst>
              <a:path h="1728961" w="4876557">
                <a:moveTo>
                  <a:pt x="0" y="0"/>
                </a:moveTo>
                <a:lnTo>
                  <a:pt x="4876558" y="0"/>
                </a:lnTo>
                <a:lnTo>
                  <a:pt x="4876558"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2544572" y="8984194"/>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144000" y="1521685"/>
            <a:ext cx="8972200" cy="8060123"/>
          </a:xfrm>
          <a:custGeom>
            <a:avLst/>
            <a:gdLst/>
            <a:ahLst/>
            <a:cxnLst/>
            <a:rect r="r" b="b" t="t" l="l"/>
            <a:pathLst>
              <a:path h="8060123" w="8972200">
                <a:moveTo>
                  <a:pt x="0" y="0"/>
                </a:moveTo>
                <a:lnTo>
                  <a:pt x="8972200" y="0"/>
                </a:lnTo>
                <a:lnTo>
                  <a:pt x="8972200" y="8060123"/>
                </a:lnTo>
                <a:lnTo>
                  <a:pt x="0" y="8060123"/>
                </a:lnTo>
                <a:lnTo>
                  <a:pt x="0" y="0"/>
                </a:lnTo>
                <a:close/>
              </a:path>
            </a:pathLst>
          </a:custGeom>
          <a:blipFill>
            <a:blip r:embed="rId7"/>
            <a:stretch>
              <a:fillRect l="-1441" t="0" r="-1441" b="-1051"/>
            </a:stretch>
          </a:blipFill>
        </p:spPr>
      </p:sp>
      <p:sp>
        <p:nvSpPr>
          <p:cNvPr name="TextBox 13" id="13"/>
          <p:cNvSpPr txBox="true"/>
          <p:nvPr/>
        </p:nvSpPr>
        <p:spPr>
          <a:xfrm rot="0">
            <a:off x="1028700" y="924956"/>
            <a:ext cx="7908301" cy="2743200"/>
          </a:xfrm>
          <a:prstGeom prst="rect">
            <a:avLst/>
          </a:prstGeom>
        </p:spPr>
        <p:txBody>
          <a:bodyPr anchor="t" rtlCol="false" tIns="0" lIns="0" bIns="0" rIns="0">
            <a:spAutoFit/>
          </a:bodyPr>
          <a:lstStyle/>
          <a:p>
            <a:pPr algn="l">
              <a:lnSpc>
                <a:spcPts val="10800"/>
              </a:lnSpc>
            </a:pPr>
            <a:r>
              <a:rPr lang="en-US" sz="9000" b="true">
                <a:solidFill>
                  <a:srgbClr val="003EA8"/>
                </a:solidFill>
                <a:latin typeface="Muli Bold"/>
                <a:ea typeface="Muli Bold"/>
                <a:cs typeface="Muli Bold"/>
                <a:sym typeface="Muli Bold"/>
              </a:rPr>
              <a:t>Giai đoạn 3 </a:t>
            </a:r>
          </a:p>
          <a:p>
            <a:pPr algn="l" marL="0" indent="0" lvl="0">
              <a:lnSpc>
                <a:spcPts val="10800"/>
              </a:lnSpc>
              <a:spcBef>
                <a:spcPct val="0"/>
              </a:spcBef>
            </a:pPr>
          </a:p>
        </p:txBody>
      </p:sp>
      <p:sp>
        <p:nvSpPr>
          <p:cNvPr name="TextBox 14" id="14"/>
          <p:cNvSpPr txBox="true"/>
          <p:nvPr/>
        </p:nvSpPr>
        <p:spPr>
          <a:xfrm rot="0">
            <a:off x="295787" y="3012724"/>
            <a:ext cx="8418147" cy="3422455"/>
          </a:xfrm>
          <a:prstGeom prst="rect">
            <a:avLst/>
          </a:prstGeom>
        </p:spPr>
        <p:txBody>
          <a:bodyPr anchor="t" rtlCol="false" tIns="0" lIns="0" bIns="0" rIns="0">
            <a:spAutoFit/>
          </a:bodyPr>
          <a:lstStyle/>
          <a:p>
            <a:pPr algn="l" marL="758970" indent="-379485" lvl="1">
              <a:lnSpc>
                <a:spcPts val="4569"/>
              </a:lnSpc>
              <a:buFont typeface="Arial"/>
              <a:buChar char="•"/>
            </a:pPr>
            <a:r>
              <a:rPr lang="en-US" sz="3515">
                <a:solidFill>
                  <a:srgbClr val="000000"/>
                </a:solidFill>
                <a:latin typeface="Cabin"/>
                <a:ea typeface="Cabin"/>
                <a:cs typeface="Cabin"/>
                <a:sym typeface="Cabin"/>
              </a:rPr>
              <a:t>Và khi mực nước tới mức cao nhất ứng với đèn thứ 4 thì dòng điện giảm, từ trường yếu đi và cơ cắt sẽ trở về vị trí ban đầu, đóng relay và ngắt nguồn cho mô tơ và đồng thời đèn thứ 4 sáng báo hiệu cho mực nước đã đầy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9009410" cy="1907038"/>
            <a:chOff x="0" y="0"/>
            <a:chExt cx="3286657" cy="695693"/>
          </a:xfrm>
        </p:grpSpPr>
        <p:sp>
          <p:nvSpPr>
            <p:cNvPr name="Freeform 4" id="4"/>
            <p:cNvSpPr/>
            <p:nvPr/>
          </p:nvSpPr>
          <p:spPr>
            <a:xfrm flipH="false" flipV="false" rot="0">
              <a:off x="0" y="0"/>
              <a:ext cx="3286657" cy="695693"/>
            </a:xfrm>
            <a:custGeom>
              <a:avLst/>
              <a:gdLst/>
              <a:ahLst/>
              <a:cxnLst/>
              <a:rect r="r" b="b" t="t" l="l"/>
              <a:pathLst>
                <a:path h="695693" w="3286657">
                  <a:moveTo>
                    <a:pt x="0" y="0"/>
                  </a:moveTo>
                  <a:lnTo>
                    <a:pt x="3286657" y="0"/>
                  </a:lnTo>
                  <a:lnTo>
                    <a:pt x="3286657" y="695693"/>
                  </a:lnTo>
                  <a:lnTo>
                    <a:pt x="0" y="695693"/>
                  </a:lnTo>
                  <a:close/>
                </a:path>
              </a:pathLst>
            </a:custGeom>
            <a:solidFill>
              <a:srgbClr val="FFFFFF"/>
            </a:solidFill>
          </p:spPr>
        </p:sp>
      </p:grpSp>
      <p:grpSp>
        <p:nvGrpSpPr>
          <p:cNvPr name="Group 5" id="5"/>
          <p:cNvGrpSpPr/>
          <p:nvPr/>
        </p:nvGrpSpPr>
        <p:grpSpPr>
          <a:xfrm rot="0">
            <a:off x="905495" y="2915205"/>
            <a:ext cx="9009410" cy="5787794"/>
            <a:chOff x="0" y="0"/>
            <a:chExt cx="3286657" cy="2111403"/>
          </a:xfrm>
        </p:grpSpPr>
        <p:sp>
          <p:nvSpPr>
            <p:cNvPr name="Freeform 6" id="6"/>
            <p:cNvSpPr/>
            <p:nvPr/>
          </p:nvSpPr>
          <p:spPr>
            <a:xfrm flipH="false" flipV="false" rot="0">
              <a:off x="0" y="0"/>
              <a:ext cx="3286657" cy="2111403"/>
            </a:xfrm>
            <a:custGeom>
              <a:avLst/>
              <a:gdLst/>
              <a:ahLst/>
              <a:cxnLst/>
              <a:rect r="r" b="b" t="t" l="l"/>
              <a:pathLst>
                <a:path h="2111403" w="3286657">
                  <a:moveTo>
                    <a:pt x="0" y="0"/>
                  </a:moveTo>
                  <a:lnTo>
                    <a:pt x="3286657" y="0"/>
                  </a:lnTo>
                  <a:lnTo>
                    <a:pt x="3286657" y="2111403"/>
                  </a:lnTo>
                  <a:lnTo>
                    <a:pt x="0" y="2111403"/>
                  </a:lnTo>
                  <a:close/>
                </a:path>
              </a:pathLst>
            </a:custGeom>
            <a:solidFill>
              <a:srgbClr val="FFFFFF"/>
            </a:solidFill>
          </p:spPr>
        </p:sp>
      </p:grpSp>
      <p:grpSp>
        <p:nvGrpSpPr>
          <p:cNvPr name="Group 7" id="7"/>
          <p:cNvGrpSpPr/>
          <p:nvPr/>
        </p:nvGrpSpPr>
        <p:grpSpPr>
          <a:xfrm rot="0">
            <a:off x="10261150" y="657204"/>
            <a:ext cx="7087021" cy="8045795"/>
            <a:chOff x="0" y="0"/>
            <a:chExt cx="2585364" cy="2935128"/>
          </a:xfrm>
        </p:grpSpPr>
        <p:sp>
          <p:nvSpPr>
            <p:cNvPr name="Freeform 8" id="8"/>
            <p:cNvSpPr/>
            <p:nvPr/>
          </p:nvSpPr>
          <p:spPr>
            <a:xfrm flipH="false" flipV="false" rot="0">
              <a:off x="0" y="0"/>
              <a:ext cx="2585364" cy="2935128"/>
            </a:xfrm>
            <a:custGeom>
              <a:avLst/>
              <a:gdLst/>
              <a:ahLst/>
              <a:cxnLst/>
              <a:rect r="r" b="b" t="t" l="l"/>
              <a:pathLst>
                <a:path h="2935128" w="2585364">
                  <a:moveTo>
                    <a:pt x="0" y="0"/>
                  </a:moveTo>
                  <a:lnTo>
                    <a:pt x="2585364" y="0"/>
                  </a:lnTo>
                  <a:lnTo>
                    <a:pt x="2585364" y="2935128"/>
                  </a:lnTo>
                  <a:lnTo>
                    <a:pt x="0" y="2935128"/>
                  </a:lnTo>
                  <a:close/>
                </a:path>
              </a:pathLst>
            </a:custGeom>
            <a:solidFill>
              <a:srgbClr val="FFFFFF"/>
            </a:solidFill>
          </p:spPr>
        </p:sp>
      </p:grpSp>
      <p:sp>
        <p:nvSpPr>
          <p:cNvPr name="Freeform 9" id="9"/>
          <p:cNvSpPr/>
          <p:nvPr/>
        </p:nvSpPr>
        <p:spPr>
          <a:xfrm flipH="false" flipV="false" rot="0">
            <a:off x="5114569" y="-804005"/>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0800000">
            <a:off x="5114569" y="9044945"/>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443402" y="480316"/>
            <a:ext cx="7478641" cy="9326367"/>
          </a:xfrm>
          <a:custGeom>
            <a:avLst/>
            <a:gdLst/>
            <a:ahLst/>
            <a:cxnLst/>
            <a:rect r="r" b="b" t="t" l="l"/>
            <a:pathLst>
              <a:path h="9326367" w="7478641">
                <a:moveTo>
                  <a:pt x="0" y="0"/>
                </a:moveTo>
                <a:lnTo>
                  <a:pt x="7478640" y="0"/>
                </a:lnTo>
                <a:lnTo>
                  <a:pt x="7478640" y="9326368"/>
                </a:lnTo>
                <a:lnTo>
                  <a:pt x="0" y="9326368"/>
                </a:lnTo>
                <a:lnTo>
                  <a:pt x="0" y="0"/>
                </a:lnTo>
                <a:close/>
              </a:path>
            </a:pathLst>
          </a:custGeom>
          <a:blipFill>
            <a:blip r:embed="rId7"/>
            <a:stretch>
              <a:fillRect l="0" t="-29427" r="0" b="-44172"/>
            </a:stretch>
          </a:blipFill>
        </p:spPr>
      </p:sp>
      <p:sp>
        <p:nvSpPr>
          <p:cNvPr name="TextBox 13" id="13"/>
          <p:cNvSpPr txBox="true"/>
          <p:nvPr/>
        </p:nvSpPr>
        <p:spPr>
          <a:xfrm rot="0">
            <a:off x="1887918" y="924956"/>
            <a:ext cx="7049083" cy="2743200"/>
          </a:xfrm>
          <a:prstGeom prst="rect">
            <a:avLst/>
          </a:prstGeom>
        </p:spPr>
        <p:txBody>
          <a:bodyPr anchor="t" rtlCol="false" tIns="0" lIns="0" bIns="0" rIns="0">
            <a:spAutoFit/>
          </a:bodyPr>
          <a:lstStyle/>
          <a:p>
            <a:pPr algn="l">
              <a:lnSpc>
                <a:spcPts val="10800"/>
              </a:lnSpc>
            </a:pPr>
            <a:r>
              <a:rPr lang="en-US" sz="9000" b="true">
                <a:solidFill>
                  <a:srgbClr val="003EA8"/>
                </a:solidFill>
                <a:latin typeface="Muli Bold"/>
                <a:ea typeface="Muli Bold"/>
                <a:cs typeface="Muli Bold"/>
                <a:sym typeface="Muli Bold"/>
              </a:rPr>
              <a:t>Giai đoạn 4</a:t>
            </a:r>
          </a:p>
          <a:p>
            <a:pPr algn="l" marL="0" indent="0" lvl="0">
              <a:lnSpc>
                <a:spcPts val="10800"/>
              </a:lnSpc>
              <a:spcBef>
                <a:spcPct val="0"/>
              </a:spcBef>
            </a:pPr>
          </a:p>
        </p:txBody>
      </p:sp>
      <p:sp>
        <p:nvSpPr>
          <p:cNvPr name="TextBox 14" id="14"/>
          <p:cNvSpPr txBox="true"/>
          <p:nvPr/>
        </p:nvSpPr>
        <p:spPr>
          <a:xfrm rot="0">
            <a:off x="737402" y="2724573"/>
            <a:ext cx="8418147" cy="5321456"/>
          </a:xfrm>
          <a:prstGeom prst="rect">
            <a:avLst/>
          </a:prstGeom>
        </p:spPr>
        <p:txBody>
          <a:bodyPr anchor="t" rtlCol="false" tIns="0" lIns="0" bIns="0" rIns="0">
            <a:spAutoFit/>
          </a:bodyPr>
          <a:lstStyle/>
          <a:p>
            <a:pPr algn="l" marL="699019" indent="-349509" lvl="1">
              <a:lnSpc>
                <a:spcPts val="4209"/>
              </a:lnSpc>
              <a:buFont typeface="Arial"/>
              <a:buChar char="•"/>
            </a:pPr>
            <a:r>
              <a:rPr lang="en-US" sz="3237">
                <a:solidFill>
                  <a:srgbClr val="000000"/>
                </a:solidFill>
                <a:latin typeface="Cabin"/>
                <a:ea typeface="Cabin"/>
                <a:cs typeface="Cabin"/>
                <a:sym typeface="Cabin"/>
              </a:rPr>
              <a:t>Theo mô phỏng thì qua giai đoạn 4 chức năng của mạch đã kết thúc nhưng trong thực tế trong lúc sử dụng nước mạch lại xuống dưới mức tối đa (là mức 4) relay lại mở và cho mô tơ bơm lên cho tới mức 4 lại tắt. Đây sẽ là vòng lặp vô hạn. Trong trường hợp lý tưởng nhất mạch không gặp trục trặc và các ngoài ý muốn phát sinh thì ta sẽ luôn có một mực nước đầy đủ dể sử dụng cho sinh hoạt hay công việc.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false" flipV="false" rot="-203414">
            <a:off x="16627074" y="180290"/>
            <a:ext cx="1447332" cy="2075028"/>
          </a:xfrm>
          <a:custGeom>
            <a:avLst/>
            <a:gdLst/>
            <a:ahLst/>
            <a:cxnLst/>
            <a:rect r="r" b="b" t="t" l="l"/>
            <a:pathLst>
              <a:path h="2075028" w="1447332">
                <a:moveTo>
                  <a:pt x="0" y="0"/>
                </a:moveTo>
                <a:lnTo>
                  <a:pt x="1447332" y="0"/>
                </a:lnTo>
                <a:lnTo>
                  <a:pt x="1447332" y="2075028"/>
                </a:lnTo>
                <a:lnTo>
                  <a:pt x="0" y="2075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908900" y="3235000"/>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8" id="8"/>
          <p:cNvGrpSpPr/>
          <p:nvPr/>
        </p:nvGrpSpPr>
        <p:grpSpPr>
          <a:xfrm rot="0">
            <a:off x="10055579" y="7995212"/>
            <a:ext cx="121908" cy="12190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10" id="10"/>
          <p:cNvSpPr txBox="true"/>
          <p:nvPr/>
        </p:nvSpPr>
        <p:spPr>
          <a:xfrm rot="0">
            <a:off x="2951693" y="1787200"/>
            <a:ext cx="11600436" cy="1371600"/>
          </a:xfrm>
          <a:prstGeom prst="rect">
            <a:avLst/>
          </a:prstGeom>
        </p:spPr>
        <p:txBody>
          <a:bodyPr anchor="t" rtlCol="false" tIns="0" lIns="0" bIns="0" rIns="0">
            <a:spAutoFit/>
          </a:bodyPr>
          <a:lstStyle/>
          <a:p>
            <a:pPr algn="ctr">
              <a:lnSpc>
                <a:spcPts val="10800"/>
              </a:lnSpc>
            </a:pPr>
            <a:r>
              <a:rPr lang="en-US" b="true" sz="9000">
                <a:solidFill>
                  <a:srgbClr val="003EA8"/>
                </a:solidFill>
                <a:latin typeface="Muli Bold"/>
                <a:ea typeface="Muli Bold"/>
                <a:cs typeface="Muli Bold"/>
                <a:sym typeface="Muli Bold"/>
              </a:rPr>
              <a:t>Thi Công Phần Cứng</a:t>
            </a:r>
            <a:r>
              <a:rPr lang="en-US" b="true" sz="9000">
                <a:solidFill>
                  <a:srgbClr val="003EA8"/>
                </a:solidFill>
                <a:latin typeface="Muli Bold"/>
                <a:ea typeface="Muli Bold"/>
                <a:cs typeface="Muli Bold"/>
                <a:sym typeface="Muli Bold"/>
              </a:rPr>
              <a:t> </a:t>
            </a:r>
          </a:p>
        </p:txBody>
      </p:sp>
      <p:sp>
        <p:nvSpPr>
          <p:cNvPr name="Freeform 11" id="11"/>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504781" y="4361819"/>
            <a:ext cx="14737263" cy="2590381"/>
          </a:xfrm>
          <a:prstGeom prst="rect">
            <a:avLst/>
          </a:prstGeom>
        </p:spPr>
        <p:txBody>
          <a:bodyPr anchor="t" rtlCol="false" tIns="0" lIns="0" bIns="0" rIns="0">
            <a:spAutoFit/>
          </a:bodyPr>
          <a:lstStyle/>
          <a:p>
            <a:pPr algn="l">
              <a:lnSpc>
                <a:spcPts val="5180"/>
              </a:lnSpc>
            </a:pPr>
            <a:r>
              <a:rPr lang="en-US" sz="3985">
                <a:solidFill>
                  <a:srgbClr val="000000"/>
                </a:solidFill>
                <a:latin typeface="Muli"/>
                <a:ea typeface="Muli"/>
                <a:cs typeface="Muli"/>
                <a:sym typeface="Muli"/>
              </a:rPr>
              <a:t>Sau khi mô phỏng protues thành công, thì tụi em sử dụng altium design để thiết kế schematic và thiết kê layout.</a:t>
            </a:r>
          </a:p>
          <a:p>
            <a:pPr algn="l">
              <a:lnSpc>
                <a:spcPts val="5180"/>
              </a:lnSpc>
            </a:pPr>
            <a:r>
              <a:rPr lang="en-US" sz="3985">
                <a:solidFill>
                  <a:srgbClr val="000000"/>
                </a:solidFill>
                <a:latin typeface="Muli"/>
                <a:ea typeface="Muli"/>
                <a:cs typeface="Muli"/>
                <a:sym typeface="Muli"/>
              </a:rPr>
              <a:t>chuẩn bị linh kiện và những dụng cụ cần thiết.</a:t>
            </a:r>
          </a:p>
          <a:p>
            <a:pPr algn="l">
              <a:lnSpc>
                <a:spcPts val="5180"/>
              </a:lnSpc>
            </a:pPr>
          </a:p>
        </p:txBody>
      </p:sp>
      <p:sp>
        <p:nvSpPr>
          <p:cNvPr name="Freeform 13" id="13"/>
          <p:cNvSpPr/>
          <p:nvPr/>
        </p:nvSpPr>
        <p:spPr>
          <a:xfrm flipH="false" flipV="false" rot="-278358">
            <a:off x="13186236" y="8430575"/>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6627074" y="180290"/>
            <a:ext cx="1447332" cy="2075028"/>
          </a:xfrm>
          <a:custGeom>
            <a:avLst/>
            <a:gdLst/>
            <a:ahLst/>
            <a:cxnLst/>
            <a:rect r="r" b="b" t="t" l="l"/>
            <a:pathLst>
              <a:path h="2075028" w="1447332">
                <a:moveTo>
                  <a:pt x="0" y="0"/>
                </a:moveTo>
                <a:lnTo>
                  <a:pt x="1447332" y="0"/>
                </a:lnTo>
                <a:lnTo>
                  <a:pt x="1447332" y="2075028"/>
                </a:lnTo>
                <a:lnTo>
                  <a:pt x="0" y="2075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08900" y="3235000"/>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0055579" y="7995212"/>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8" id="8"/>
          <p:cNvSpPr txBox="true"/>
          <p:nvPr/>
        </p:nvSpPr>
        <p:spPr>
          <a:xfrm rot="0">
            <a:off x="1028700" y="924697"/>
            <a:ext cx="15900042" cy="2133600"/>
          </a:xfrm>
          <a:prstGeom prst="rect">
            <a:avLst/>
          </a:prstGeom>
        </p:spPr>
        <p:txBody>
          <a:bodyPr anchor="t" rtlCol="false" tIns="0" lIns="0" bIns="0" rIns="0">
            <a:spAutoFit/>
          </a:bodyPr>
          <a:lstStyle/>
          <a:p>
            <a:pPr algn="ctr">
              <a:lnSpc>
                <a:spcPts val="8400"/>
              </a:lnSpc>
            </a:pPr>
            <a:r>
              <a:rPr lang="en-US" b="true" sz="7000">
                <a:solidFill>
                  <a:srgbClr val="003EA8"/>
                </a:solidFill>
                <a:latin typeface="Muli Bold"/>
                <a:ea typeface="Muli Bold"/>
                <a:cs typeface="Muli Bold"/>
                <a:sym typeface="Muli Bold"/>
              </a:rPr>
              <a:t>Bước 1 cắt mạch đồng phù hợp với mạch, chà nhám</a:t>
            </a:r>
          </a:p>
        </p:txBody>
      </p:sp>
      <p:sp>
        <p:nvSpPr>
          <p:cNvPr name="Freeform 9" id="9"/>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0" y="4299883"/>
            <a:ext cx="8978721" cy="5236469"/>
          </a:xfrm>
          <a:custGeom>
            <a:avLst/>
            <a:gdLst/>
            <a:ahLst/>
            <a:cxnLst/>
            <a:rect r="r" b="b" t="t" l="l"/>
            <a:pathLst>
              <a:path h="5236469" w="8978721">
                <a:moveTo>
                  <a:pt x="0" y="0"/>
                </a:moveTo>
                <a:lnTo>
                  <a:pt x="8978721" y="0"/>
                </a:lnTo>
                <a:lnTo>
                  <a:pt x="8978721" y="5236469"/>
                </a:lnTo>
                <a:lnTo>
                  <a:pt x="0" y="5236469"/>
                </a:lnTo>
                <a:lnTo>
                  <a:pt x="0" y="0"/>
                </a:lnTo>
                <a:close/>
              </a:path>
            </a:pathLst>
          </a:custGeom>
          <a:blipFill>
            <a:blip r:embed="rId7"/>
            <a:stretch>
              <a:fillRect l="0" t="-15043" r="0" b="-266"/>
            </a:stretch>
          </a:blipFill>
        </p:spPr>
      </p:sp>
      <p:sp>
        <p:nvSpPr>
          <p:cNvPr name="Freeform 11" id="11"/>
          <p:cNvSpPr/>
          <p:nvPr/>
        </p:nvSpPr>
        <p:spPr>
          <a:xfrm flipH="false" flipV="false" rot="0">
            <a:off x="8978721" y="4299883"/>
            <a:ext cx="9309279" cy="5236469"/>
          </a:xfrm>
          <a:custGeom>
            <a:avLst/>
            <a:gdLst/>
            <a:ahLst/>
            <a:cxnLst/>
            <a:rect r="r" b="b" t="t" l="l"/>
            <a:pathLst>
              <a:path h="5236469" w="9309279">
                <a:moveTo>
                  <a:pt x="0" y="0"/>
                </a:moveTo>
                <a:lnTo>
                  <a:pt x="9309279" y="0"/>
                </a:lnTo>
                <a:lnTo>
                  <a:pt x="9309279" y="5236469"/>
                </a:lnTo>
                <a:lnTo>
                  <a:pt x="0" y="5236469"/>
                </a:lnTo>
                <a:lnTo>
                  <a:pt x="0" y="0"/>
                </a:lnTo>
                <a:close/>
              </a:path>
            </a:pathLst>
          </a:custGeom>
          <a:blipFill>
            <a:blip r:embed="rId8"/>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6627074" y="180290"/>
            <a:ext cx="1447332" cy="2075028"/>
          </a:xfrm>
          <a:custGeom>
            <a:avLst/>
            <a:gdLst/>
            <a:ahLst/>
            <a:cxnLst/>
            <a:rect r="r" b="b" t="t" l="l"/>
            <a:pathLst>
              <a:path h="2075028" w="1447332">
                <a:moveTo>
                  <a:pt x="0" y="0"/>
                </a:moveTo>
                <a:lnTo>
                  <a:pt x="1447332" y="0"/>
                </a:lnTo>
                <a:lnTo>
                  <a:pt x="1447332" y="2075028"/>
                </a:lnTo>
                <a:lnTo>
                  <a:pt x="0" y="2075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08900" y="3235000"/>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0055579" y="7995212"/>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8" id="8"/>
          <p:cNvSpPr txBox="true"/>
          <p:nvPr/>
        </p:nvSpPr>
        <p:spPr>
          <a:xfrm rot="0">
            <a:off x="1421637" y="1028700"/>
            <a:ext cx="14779725" cy="3162300"/>
          </a:xfrm>
          <a:prstGeom prst="rect">
            <a:avLst/>
          </a:prstGeom>
        </p:spPr>
        <p:txBody>
          <a:bodyPr anchor="t" rtlCol="false" tIns="0" lIns="0" bIns="0" rIns="0">
            <a:spAutoFit/>
          </a:bodyPr>
          <a:lstStyle/>
          <a:p>
            <a:pPr algn="ctr">
              <a:lnSpc>
                <a:spcPts val="8400"/>
              </a:lnSpc>
            </a:pPr>
            <a:r>
              <a:rPr lang="en-US" sz="7000" b="true">
                <a:solidFill>
                  <a:srgbClr val="003EA8"/>
                </a:solidFill>
                <a:latin typeface="Muli Bold"/>
                <a:ea typeface="Muli Bold"/>
                <a:cs typeface="Muli Bold"/>
                <a:sym typeface="Muli Bold"/>
              </a:rPr>
              <a:t>Bước 2 Chuyển mạch in từ tấm phim lên bảng mạch </a:t>
            </a:r>
          </a:p>
          <a:p>
            <a:pPr algn="ctr">
              <a:lnSpc>
                <a:spcPts val="8160"/>
              </a:lnSpc>
            </a:pPr>
            <a:r>
              <a:rPr lang="en-US" b="true" sz="6800">
                <a:solidFill>
                  <a:srgbClr val="003EA8"/>
                </a:solidFill>
                <a:latin typeface="Muli Bold"/>
                <a:ea typeface="Muli Bold"/>
                <a:cs typeface="Muli Bold"/>
                <a:sym typeface="Muli Bold"/>
              </a:rPr>
              <a:t> </a:t>
            </a:r>
          </a:p>
        </p:txBody>
      </p:sp>
      <p:sp>
        <p:nvSpPr>
          <p:cNvPr name="Freeform 9" id="9"/>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0" y="4342325"/>
            <a:ext cx="9476500" cy="5944675"/>
          </a:xfrm>
          <a:custGeom>
            <a:avLst/>
            <a:gdLst/>
            <a:ahLst/>
            <a:cxnLst/>
            <a:rect r="r" b="b" t="t" l="l"/>
            <a:pathLst>
              <a:path h="5944675" w="9476500">
                <a:moveTo>
                  <a:pt x="0" y="0"/>
                </a:moveTo>
                <a:lnTo>
                  <a:pt x="9476500" y="0"/>
                </a:lnTo>
                <a:lnTo>
                  <a:pt x="9476500" y="5944675"/>
                </a:lnTo>
                <a:lnTo>
                  <a:pt x="0" y="5944675"/>
                </a:lnTo>
                <a:lnTo>
                  <a:pt x="0" y="0"/>
                </a:lnTo>
                <a:close/>
              </a:path>
            </a:pathLst>
          </a:custGeom>
          <a:blipFill>
            <a:blip r:embed="rId7"/>
            <a:stretch>
              <a:fillRect l="-8560" t="0" r="-3386" b="0"/>
            </a:stretch>
          </a:blipFill>
        </p:spPr>
      </p:sp>
      <p:sp>
        <p:nvSpPr>
          <p:cNvPr name="Freeform 11" id="11"/>
          <p:cNvSpPr/>
          <p:nvPr/>
        </p:nvSpPr>
        <p:spPr>
          <a:xfrm flipH="false" flipV="false" rot="0">
            <a:off x="9476500" y="4342325"/>
            <a:ext cx="8811500" cy="5944675"/>
          </a:xfrm>
          <a:custGeom>
            <a:avLst/>
            <a:gdLst/>
            <a:ahLst/>
            <a:cxnLst/>
            <a:rect r="r" b="b" t="t" l="l"/>
            <a:pathLst>
              <a:path h="5944675" w="8811500">
                <a:moveTo>
                  <a:pt x="0" y="0"/>
                </a:moveTo>
                <a:lnTo>
                  <a:pt x="8811500" y="0"/>
                </a:lnTo>
                <a:lnTo>
                  <a:pt x="8811500" y="5944675"/>
                </a:lnTo>
                <a:lnTo>
                  <a:pt x="0" y="5944675"/>
                </a:lnTo>
                <a:lnTo>
                  <a:pt x="0" y="0"/>
                </a:lnTo>
                <a:close/>
              </a:path>
            </a:pathLst>
          </a:custGeom>
          <a:blipFill>
            <a:blip r:embed="rId8"/>
            <a:stretch>
              <a:fillRect l="-3570" t="-60616" r="0" b="-44073"/>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6627074" y="180290"/>
            <a:ext cx="1447332" cy="2075028"/>
          </a:xfrm>
          <a:custGeom>
            <a:avLst/>
            <a:gdLst/>
            <a:ahLst/>
            <a:cxnLst/>
            <a:rect r="r" b="b" t="t" l="l"/>
            <a:pathLst>
              <a:path h="2075028" w="1447332">
                <a:moveTo>
                  <a:pt x="0" y="0"/>
                </a:moveTo>
                <a:lnTo>
                  <a:pt x="1447332" y="0"/>
                </a:lnTo>
                <a:lnTo>
                  <a:pt x="1447332" y="2075028"/>
                </a:lnTo>
                <a:lnTo>
                  <a:pt x="0" y="2075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08900" y="3235000"/>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0055579" y="7995212"/>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8" id="8"/>
          <p:cNvSpPr txBox="true"/>
          <p:nvPr/>
        </p:nvSpPr>
        <p:spPr>
          <a:xfrm rot="0">
            <a:off x="1259260" y="1217804"/>
            <a:ext cx="14477466" cy="1943100"/>
          </a:xfrm>
          <a:prstGeom prst="rect">
            <a:avLst/>
          </a:prstGeom>
        </p:spPr>
        <p:txBody>
          <a:bodyPr anchor="t" rtlCol="false" tIns="0" lIns="0" bIns="0" rIns="0">
            <a:spAutoFit/>
          </a:bodyPr>
          <a:lstStyle/>
          <a:p>
            <a:pPr algn="ctr">
              <a:lnSpc>
                <a:spcPts val="7680"/>
              </a:lnSpc>
            </a:pPr>
            <a:r>
              <a:rPr lang="en-US" sz="6400" b="true">
                <a:solidFill>
                  <a:srgbClr val="003EA8"/>
                </a:solidFill>
                <a:latin typeface="Muli Bold"/>
                <a:ea typeface="Muli Bold"/>
                <a:cs typeface="Muli Bold"/>
                <a:sym typeface="Muli Bold"/>
              </a:rPr>
              <a:t>Bước 3 ngâm,ăn mòn đồng và</a:t>
            </a:r>
          </a:p>
          <a:p>
            <a:pPr algn="ctr">
              <a:lnSpc>
                <a:spcPts val="7680"/>
              </a:lnSpc>
            </a:pPr>
            <a:r>
              <a:rPr lang="en-US" b="true" sz="6400">
                <a:solidFill>
                  <a:srgbClr val="003EA8"/>
                </a:solidFill>
                <a:latin typeface="Muli Bold"/>
                <a:ea typeface="Muli Bold"/>
                <a:cs typeface="Muli Bold"/>
                <a:sym typeface="Muli Bold"/>
              </a:rPr>
              <a:t> quét nhựa thông bảo vệ</a:t>
            </a:r>
          </a:p>
        </p:txBody>
      </p:sp>
      <p:sp>
        <p:nvSpPr>
          <p:cNvPr name="Freeform 9" id="9"/>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0" y="4541504"/>
            <a:ext cx="9534794" cy="5745496"/>
          </a:xfrm>
          <a:custGeom>
            <a:avLst/>
            <a:gdLst/>
            <a:ahLst/>
            <a:cxnLst/>
            <a:rect r="r" b="b" t="t" l="l"/>
            <a:pathLst>
              <a:path h="5745496" w="9534794">
                <a:moveTo>
                  <a:pt x="0" y="0"/>
                </a:moveTo>
                <a:lnTo>
                  <a:pt x="9534794" y="0"/>
                </a:lnTo>
                <a:lnTo>
                  <a:pt x="9534794" y="5745496"/>
                </a:lnTo>
                <a:lnTo>
                  <a:pt x="0" y="5745496"/>
                </a:lnTo>
                <a:lnTo>
                  <a:pt x="0" y="0"/>
                </a:lnTo>
                <a:close/>
              </a:path>
            </a:pathLst>
          </a:custGeom>
          <a:blipFill>
            <a:blip r:embed="rId7"/>
            <a:stretch>
              <a:fillRect l="-7221" t="0" r="0" b="0"/>
            </a:stretch>
          </a:blipFill>
        </p:spPr>
      </p:sp>
      <p:sp>
        <p:nvSpPr>
          <p:cNvPr name="Freeform 11" id="11"/>
          <p:cNvSpPr/>
          <p:nvPr/>
        </p:nvSpPr>
        <p:spPr>
          <a:xfrm flipH="false" flipV="false" rot="0">
            <a:off x="9534794" y="4541504"/>
            <a:ext cx="8707390" cy="5745496"/>
          </a:xfrm>
          <a:custGeom>
            <a:avLst/>
            <a:gdLst/>
            <a:ahLst/>
            <a:cxnLst/>
            <a:rect r="r" b="b" t="t" l="l"/>
            <a:pathLst>
              <a:path h="5745496" w="8707390">
                <a:moveTo>
                  <a:pt x="0" y="0"/>
                </a:moveTo>
                <a:lnTo>
                  <a:pt x="8707390" y="0"/>
                </a:lnTo>
                <a:lnTo>
                  <a:pt x="8707390" y="5745496"/>
                </a:lnTo>
                <a:lnTo>
                  <a:pt x="0" y="5745496"/>
                </a:lnTo>
                <a:lnTo>
                  <a:pt x="0" y="0"/>
                </a:lnTo>
                <a:close/>
              </a:path>
            </a:pathLst>
          </a:custGeom>
          <a:blipFill>
            <a:blip r:embed="rId8"/>
            <a:stretch>
              <a:fillRect l="0" t="-63820" r="0" b="-38248"/>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6627074" y="180290"/>
            <a:ext cx="1447332" cy="2075028"/>
          </a:xfrm>
          <a:custGeom>
            <a:avLst/>
            <a:gdLst/>
            <a:ahLst/>
            <a:cxnLst/>
            <a:rect r="r" b="b" t="t" l="l"/>
            <a:pathLst>
              <a:path h="2075028" w="1447332">
                <a:moveTo>
                  <a:pt x="0" y="0"/>
                </a:moveTo>
                <a:lnTo>
                  <a:pt x="1447332" y="0"/>
                </a:lnTo>
                <a:lnTo>
                  <a:pt x="1447332" y="2075028"/>
                </a:lnTo>
                <a:lnTo>
                  <a:pt x="0" y="2075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08900" y="3235000"/>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0055579" y="7995212"/>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8" id="8"/>
          <p:cNvSpPr txBox="true"/>
          <p:nvPr/>
        </p:nvSpPr>
        <p:spPr>
          <a:xfrm rot="0">
            <a:off x="1259260" y="1217804"/>
            <a:ext cx="14477466" cy="971550"/>
          </a:xfrm>
          <a:prstGeom prst="rect">
            <a:avLst/>
          </a:prstGeom>
        </p:spPr>
        <p:txBody>
          <a:bodyPr anchor="t" rtlCol="false" tIns="0" lIns="0" bIns="0" rIns="0">
            <a:spAutoFit/>
          </a:bodyPr>
          <a:lstStyle/>
          <a:p>
            <a:pPr algn="ctr">
              <a:lnSpc>
                <a:spcPts val="7680"/>
              </a:lnSpc>
            </a:pPr>
            <a:r>
              <a:rPr lang="en-US" b="true" sz="6400">
                <a:solidFill>
                  <a:srgbClr val="003EA8"/>
                </a:solidFill>
                <a:latin typeface="Muli Bold"/>
                <a:ea typeface="Muli Bold"/>
                <a:cs typeface="Muli Bold"/>
                <a:sym typeface="Muli Bold"/>
              </a:rPr>
              <a:t>Bước 4  khoan lỗ</a:t>
            </a:r>
          </a:p>
        </p:txBody>
      </p:sp>
      <p:sp>
        <p:nvSpPr>
          <p:cNvPr name="Freeform 9" id="9"/>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821961" y="2971950"/>
            <a:ext cx="12914764" cy="6750022"/>
          </a:xfrm>
          <a:custGeom>
            <a:avLst/>
            <a:gdLst/>
            <a:ahLst/>
            <a:cxnLst/>
            <a:rect r="r" b="b" t="t" l="l"/>
            <a:pathLst>
              <a:path h="6750022" w="12914764">
                <a:moveTo>
                  <a:pt x="0" y="0"/>
                </a:moveTo>
                <a:lnTo>
                  <a:pt x="12914765" y="0"/>
                </a:lnTo>
                <a:lnTo>
                  <a:pt x="12914765" y="6750022"/>
                </a:lnTo>
                <a:lnTo>
                  <a:pt x="0" y="6750022"/>
                </a:lnTo>
                <a:lnTo>
                  <a:pt x="0" y="0"/>
                </a:lnTo>
                <a:close/>
              </a:path>
            </a:pathLst>
          </a:custGeom>
          <a:blipFill>
            <a:blip r:embed="rId7"/>
            <a:stretch>
              <a:fillRect l="0" t="-3763" r="0" b="-3763"/>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6627074" y="180290"/>
            <a:ext cx="1447332" cy="2075028"/>
          </a:xfrm>
          <a:custGeom>
            <a:avLst/>
            <a:gdLst/>
            <a:ahLst/>
            <a:cxnLst/>
            <a:rect r="r" b="b" t="t" l="l"/>
            <a:pathLst>
              <a:path h="2075028" w="1447332">
                <a:moveTo>
                  <a:pt x="0" y="0"/>
                </a:moveTo>
                <a:lnTo>
                  <a:pt x="1447332" y="0"/>
                </a:lnTo>
                <a:lnTo>
                  <a:pt x="1447332" y="2075028"/>
                </a:lnTo>
                <a:lnTo>
                  <a:pt x="0" y="2075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08900" y="3235000"/>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0055579" y="7995212"/>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8" id="8"/>
          <p:cNvSpPr txBox="true"/>
          <p:nvPr/>
        </p:nvSpPr>
        <p:spPr>
          <a:xfrm rot="0">
            <a:off x="1259260" y="1217804"/>
            <a:ext cx="14477466" cy="1943100"/>
          </a:xfrm>
          <a:prstGeom prst="rect">
            <a:avLst/>
          </a:prstGeom>
        </p:spPr>
        <p:txBody>
          <a:bodyPr anchor="t" rtlCol="false" tIns="0" lIns="0" bIns="0" rIns="0">
            <a:spAutoFit/>
          </a:bodyPr>
          <a:lstStyle/>
          <a:p>
            <a:pPr algn="ctr">
              <a:lnSpc>
                <a:spcPts val="7680"/>
              </a:lnSpc>
            </a:pPr>
            <a:r>
              <a:rPr lang="en-US" sz="6400" b="true">
                <a:solidFill>
                  <a:srgbClr val="003EA8"/>
                </a:solidFill>
                <a:latin typeface="Muli Bold"/>
                <a:ea typeface="Muli Bold"/>
                <a:cs typeface="Muli Bold"/>
                <a:sym typeface="Muli Bold"/>
              </a:rPr>
              <a:t>Bước 5 gắn linh kiện  và hàn</a:t>
            </a:r>
          </a:p>
          <a:p>
            <a:pPr algn="ctr">
              <a:lnSpc>
                <a:spcPts val="7680"/>
              </a:lnSpc>
            </a:pPr>
          </a:p>
        </p:txBody>
      </p:sp>
      <p:sp>
        <p:nvSpPr>
          <p:cNvPr name="Freeform 9" id="9"/>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781496" y="3615699"/>
            <a:ext cx="9563476" cy="6671301"/>
          </a:xfrm>
          <a:custGeom>
            <a:avLst/>
            <a:gdLst/>
            <a:ahLst/>
            <a:cxnLst/>
            <a:rect r="r" b="b" t="t" l="l"/>
            <a:pathLst>
              <a:path h="6671301" w="9563476">
                <a:moveTo>
                  <a:pt x="0" y="0"/>
                </a:moveTo>
                <a:lnTo>
                  <a:pt x="9563477" y="0"/>
                </a:lnTo>
                <a:lnTo>
                  <a:pt x="9563477" y="6671301"/>
                </a:lnTo>
                <a:lnTo>
                  <a:pt x="0" y="6671301"/>
                </a:lnTo>
                <a:lnTo>
                  <a:pt x="0" y="0"/>
                </a:lnTo>
                <a:close/>
              </a:path>
            </a:pathLst>
          </a:custGeom>
          <a:blipFill>
            <a:blip r:embed="rId7"/>
            <a:stretch>
              <a:fillRect l="-7413" t="0" r="-4199" b="0"/>
            </a:stretch>
          </a:blipFill>
        </p:spPr>
      </p:sp>
      <p:sp>
        <p:nvSpPr>
          <p:cNvPr name="Freeform 11" id="11"/>
          <p:cNvSpPr/>
          <p:nvPr/>
        </p:nvSpPr>
        <p:spPr>
          <a:xfrm flipH="false" flipV="false" rot="0">
            <a:off x="0" y="3615699"/>
            <a:ext cx="8781496" cy="6671301"/>
          </a:xfrm>
          <a:custGeom>
            <a:avLst/>
            <a:gdLst/>
            <a:ahLst/>
            <a:cxnLst/>
            <a:rect r="r" b="b" t="t" l="l"/>
            <a:pathLst>
              <a:path h="6671301" w="8781496">
                <a:moveTo>
                  <a:pt x="0" y="0"/>
                </a:moveTo>
                <a:lnTo>
                  <a:pt x="8781496" y="0"/>
                </a:lnTo>
                <a:lnTo>
                  <a:pt x="8781496" y="6671301"/>
                </a:lnTo>
                <a:lnTo>
                  <a:pt x="0" y="6671301"/>
                </a:lnTo>
                <a:lnTo>
                  <a:pt x="0" y="0"/>
                </a:lnTo>
                <a:close/>
              </a:path>
            </a:pathLst>
          </a:custGeom>
          <a:blipFill>
            <a:blip r:embed="rId8"/>
            <a:stretch>
              <a:fillRect l="-842" t="0" r="-15365" b="-14724"/>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203414">
            <a:off x="16627074" y="180290"/>
            <a:ext cx="1447332" cy="2075028"/>
          </a:xfrm>
          <a:custGeom>
            <a:avLst/>
            <a:gdLst/>
            <a:ahLst/>
            <a:cxnLst/>
            <a:rect r="r" b="b" t="t" l="l"/>
            <a:pathLst>
              <a:path h="2075028" w="1447332">
                <a:moveTo>
                  <a:pt x="0" y="0"/>
                </a:moveTo>
                <a:lnTo>
                  <a:pt x="1447332" y="0"/>
                </a:lnTo>
                <a:lnTo>
                  <a:pt x="1447332" y="2075028"/>
                </a:lnTo>
                <a:lnTo>
                  <a:pt x="0" y="20750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908900" y="3235000"/>
            <a:ext cx="121908" cy="12190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grpSp>
        <p:nvGrpSpPr>
          <p:cNvPr name="Group 6" id="6"/>
          <p:cNvGrpSpPr/>
          <p:nvPr/>
        </p:nvGrpSpPr>
        <p:grpSpPr>
          <a:xfrm rot="0">
            <a:off x="10055579" y="7995212"/>
            <a:ext cx="121908" cy="12190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sp>
      </p:grpSp>
      <p:sp>
        <p:nvSpPr>
          <p:cNvPr name="TextBox 8" id="8"/>
          <p:cNvSpPr txBox="true"/>
          <p:nvPr/>
        </p:nvSpPr>
        <p:spPr>
          <a:xfrm rot="0">
            <a:off x="1259260" y="1217804"/>
            <a:ext cx="14477466" cy="971550"/>
          </a:xfrm>
          <a:prstGeom prst="rect">
            <a:avLst/>
          </a:prstGeom>
        </p:spPr>
        <p:txBody>
          <a:bodyPr anchor="t" rtlCol="false" tIns="0" lIns="0" bIns="0" rIns="0">
            <a:spAutoFit/>
          </a:bodyPr>
          <a:lstStyle/>
          <a:p>
            <a:pPr algn="ctr">
              <a:lnSpc>
                <a:spcPts val="7680"/>
              </a:lnSpc>
            </a:pPr>
            <a:r>
              <a:rPr lang="en-US" b="true" sz="6400">
                <a:solidFill>
                  <a:srgbClr val="003EA8"/>
                </a:solidFill>
                <a:latin typeface="Muli Bold"/>
                <a:ea typeface="Muli Bold"/>
                <a:cs typeface="Muli Bold"/>
                <a:sym typeface="Muli Bold"/>
              </a:rPr>
              <a:t>Hoàn Thành</a:t>
            </a:r>
          </a:p>
        </p:txBody>
      </p:sp>
      <p:sp>
        <p:nvSpPr>
          <p:cNvPr name="Freeform 9" id="9"/>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0" y="3660458"/>
            <a:ext cx="8963748" cy="6626542"/>
          </a:xfrm>
          <a:custGeom>
            <a:avLst/>
            <a:gdLst/>
            <a:ahLst/>
            <a:cxnLst/>
            <a:rect r="r" b="b" t="t" l="l"/>
            <a:pathLst>
              <a:path h="6626542" w="8963748">
                <a:moveTo>
                  <a:pt x="0" y="0"/>
                </a:moveTo>
                <a:lnTo>
                  <a:pt x="8963748" y="0"/>
                </a:lnTo>
                <a:lnTo>
                  <a:pt x="8963748" y="6626542"/>
                </a:lnTo>
                <a:lnTo>
                  <a:pt x="0" y="6626542"/>
                </a:lnTo>
                <a:lnTo>
                  <a:pt x="0" y="0"/>
                </a:lnTo>
                <a:close/>
              </a:path>
            </a:pathLst>
          </a:custGeom>
          <a:blipFill>
            <a:blip r:embed="rId7"/>
            <a:stretch>
              <a:fillRect l="0" t="-14997" r="-13911" b="-568"/>
            </a:stretch>
          </a:blipFill>
        </p:spPr>
      </p:sp>
      <p:sp>
        <p:nvSpPr>
          <p:cNvPr name="Freeform 11" id="11"/>
          <p:cNvSpPr/>
          <p:nvPr/>
        </p:nvSpPr>
        <p:spPr>
          <a:xfrm flipH="false" flipV="false" rot="0">
            <a:off x="8963748" y="3660458"/>
            <a:ext cx="9324252" cy="6626542"/>
          </a:xfrm>
          <a:custGeom>
            <a:avLst/>
            <a:gdLst/>
            <a:ahLst/>
            <a:cxnLst/>
            <a:rect r="r" b="b" t="t" l="l"/>
            <a:pathLst>
              <a:path h="6626542" w="9324252">
                <a:moveTo>
                  <a:pt x="0" y="0"/>
                </a:moveTo>
                <a:lnTo>
                  <a:pt x="9324252" y="0"/>
                </a:lnTo>
                <a:lnTo>
                  <a:pt x="9324252" y="6626542"/>
                </a:lnTo>
                <a:lnTo>
                  <a:pt x="0" y="6626542"/>
                </a:lnTo>
                <a:lnTo>
                  <a:pt x="0" y="0"/>
                </a:lnTo>
                <a:close/>
              </a:path>
            </a:pathLst>
          </a:custGeom>
          <a:blipFill>
            <a:blip r:embed="rId8"/>
            <a:stretch>
              <a:fillRect l="-4239" t="-13215" r="-304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5301511" y="-207276"/>
            <a:ext cx="4876557" cy="1728961"/>
          </a:xfrm>
          <a:custGeom>
            <a:avLst/>
            <a:gdLst/>
            <a:ahLst/>
            <a:cxnLst/>
            <a:rect r="r" b="b" t="t" l="l"/>
            <a:pathLst>
              <a:path h="1728961" w="4876557">
                <a:moveTo>
                  <a:pt x="0" y="0"/>
                </a:moveTo>
                <a:lnTo>
                  <a:pt x="4876558" y="0"/>
                </a:lnTo>
                <a:lnTo>
                  <a:pt x="4876558"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4969445" y="9422519"/>
            <a:ext cx="4876557" cy="1728961"/>
          </a:xfrm>
          <a:custGeom>
            <a:avLst/>
            <a:gdLst/>
            <a:ahLst/>
            <a:cxnLst/>
            <a:rect r="r" b="b" t="t" l="l"/>
            <a:pathLst>
              <a:path h="1728961" w="4876557">
                <a:moveTo>
                  <a:pt x="0" y="0"/>
                </a:moveTo>
                <a:lnTo>
                  <a:pt x="4876558" y="0"/>
                </a:lnTo>
                <a:lnTo>
                  <a:pt x="4876558" y="1728962"/>
                </a:lnTo>
                <a:lnTo>
                  <a:pt x="0" y="1728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321461" y="150085"/>
            <a:ext cx="7049083" cy="1371600"/>
          </a:xfrm>
          <a:prstGeom prst="rect">
            <a:avLst/>
          </a:prstGeom>
        </p:spPr>
        <p:txBody>
          <a:bodyPr anchor="t" rtlCol="false" tIns="0" lIns="0" bIns="0" rIns="0">
            <a:spAutoFit/>
          </a:bodyPr>
          <a:lstStyle/>
          <a:p>
            <a:pPr algn="l" marL="0" indent="0" lvl="0">
              <a:lnSpc>
                <a:spcPts val="10800"/>
              </a:lnSpc>
              <a:spcBef>
                <a:spcPct val="0"/>
              </a:spcBef>
            </a:pPr>
            <a:r>
              <a:rPr lang="en-US" b="true" sz="9000">
                <a:solidFill>
                  <a:srgbClr val="003EA8"/>
                </a:solidFill>
                <a:latin typeface="Muli Bold"/>
                <a:ea typeface="Muli Bold"/>
                <a:cs typeface="Muli Bold"/>
                <a:sym typeface="Muli Bold"/>
              </a:rPr>
              <a:t>Kết Luận</a:t>
            </a:r>
          </a:p>
        </p:txBody>
      </p:sp>
      <p:sp>
        <p:nvSpPr>
          <p:cNvPr name="TextBox 7" id="7"/>
          <p:cNvSpPr txBox="true"/>
          <p:nvPr/>
        </p:nvSpPr>
        <p:spPr>
          <a:xfrm rot="0">
            <a:off x="516595" y="2367462"/>
            <a:ext cx="17717544" cy="5864225"/>
          </a:xfrm>
          <a:prstGeom prst="rect">
            <a:avLst/>
          </a:prstGeom>
        </p:spPr>
        <p:txBody>
          <a:bodyPr anchor="t" rtlCol="false" tIns="0" lIns="0" bIns="0" rIns="0">
            <a:spAutoFit/>
          </a:bodyPr>
          <a:lstStyle/>
          <a:p>
            <a:pPr algn="l">
              <a:lnSpc>
                <a:spcPts val="5849"/>
              </a:lnSpc>
            </a:pPr>
            <a:r>
              <a:rPr lang="en-US" sz="4499" b="true">
                <a:solidFill>
                  <a:srgbClr val="000000"/>
                </a:solidFill>
                <a:latin typeface="Muli Bold"/>
                <a:ea typeface="Muli Bold"/>
                <a:cs typeface="Muli Bold"/>
                <a:sym typeface="Muli Bold"/>
              </a:rPr>
              <a:t> Ưu điểm: </a:t>
            </a:r>
          </a:p>
          <a:p>
            <a:pPr algn="l">
              <a:lnSpc>
                <a:spcPts val="4550"/>
              </a:lnSpc>
            </a:pPr>
            <a:r>
              <a:rPr lang="en-US" sz="3500" b="true">
                <a:solidFill>
                  <a:srgbClr val="000000"/>
                </a:solidFill>
                <a:latin typeface="Muli Bold"/>
                <a:ea typeface="Muli Bold"/>
                <a:cs typeface="Muli Bold"/>
                <a:sym typeface="Muli Bold"/>
              </a:rPr>
              <a:t>    </a:t>
            </a:r>
            <a:r>
              <a:rPr lang="en-US" sz="3500">
                <a:solidFill>
                  <a:srgbClr val="000000"/>
                </a:solidFill>
                <a:latin typeface="Muli"/>
                <a:ea typeface="Muli"/>
                <a:cs typeface="Muli"/>
                <a:sym typeface="Muli"/>
              </a:rPr>
              <a:t>+ Nhỏ gọn, tiện lợi.</a:t>
            </a:r>
          </a:p>
          <a:p>
            <a:pPr algn="l">
              <a:lnSpc>
                <a:spcPts val="4550"/>
              </a:lnSpc>
            </a:pPr>
            <a:r>
              <a:rPr lang="en-US" sz="3500">
                <a:solidFill>
                  <a:srgbClr val="000000"/>
                </a:solidFill>
                <a:latin typeface="Muli"/>
                <a:ea typeface="Muli"/>
                <a:cs typeface="Muli"/>
                <a:sym typeface="Muli"/>
              </a:rPr>
              <a:t>    + Dễ sử dụng, tích hợp dễ dàng(dễ quản lý )</a:t>
            </a:r>
          </a:p>
          <a:p>
            <a:pPr algn="l">
              <a:lnSpc>
                <a:spcPts val="4550"/>
              </a:lnSpc>
            </a:pPr>
            <a:r>
              <a:rPr lang="en-US" sz="3500">
                <a:solidFill>
                  <a:srgbClr val="000000"/>
                </a:solidFill>
                <a:latin typeface="Muli"/>
                <a:ea typeface="Muli"/>
                <a:cs typeface="Muli"/>
                <a:sym typeface="Muli"/>
              </a:rPr>
              <a:t>    + Dễ thi công, tiết kiệm thời gian và công sức</a:t>
            </a:r>
          </a:p>
          <a:p>
            <a:pPr algn="l">
              <a:lnSpc>
                <a:spcPts val="4550"/>
              </a:lnSpc>
            </a:pPr>
            <a:r>
              <a:rPr lang="en-US" sz="3500">
                <a:solidFill>
                  <a:srgbClr val="000000"/>
                </a:solidFill>
                <a:latin typeface="Muli"/>
                <a:ea typeface="Muli"/>
                <a:cs typeface="Muli"/>
                <a:sym typeface="Muli"/>
              </a:rPr>
              <a:t>    + Giá thành thi công thấp</a:t>
            </a:r>
          </a:p>
          <a:p>
            <a:pPr algn="l">
              <a:lnSpc>
                <a:spcPts val="4550"/>
              </a:lnSpc>
            </a:pPr>
            <a:r>
              <a:rPr lang="en-US" sz="3500">
                <a:solidFill>
                  <a:srgbClr val="000000"/>
                </a:solidFill>
                <a:latin typeface="Muli"/>
                <a:ea typeface="Muli"/>
                <a:cs typeface="Muli"/>
                <a:sym typeface="Muli"/>
              </a:rPr>
              <a:t>    + Giảm nguy cơ tai nạn.</a:t>
            </a:r>
          </a:p>
          <a:p>
            <a:pPr algn="l">
              <a:lnSpc>
                <a:spcPts val="4550"/>
              </a:lnSpc>
            </a:pPr>
            <a:r>
              <a:rPr lang="en-US" sz="3500">
                <a:solidFill>
                  <a:srgbClr val="000000"/>
                </a:solidFill>
                <a:latin typeface="Muli"/>
                <a:ea typeface="Muli"/>
                <a:cs typeface="Muli"/>
                <a:sym typeface="Muli"/>
              </a:rPr>
              <a:t>    + Mạch có thể tích hợp vào sử dụng cho các các hộ gia đình nhỏ, và cho những khu công nghiệp có bồn nước không lớn.</a:t>
            </a:r>
          </a:p>
          <a:p>
            <a:pPr algn="l">
              <a:lnSpc>
                <a:spcPts val="4550"/>
              </a:lnSpc>
            </a:pPr>
            <a:r>
              <a:rPr lang="en-US" sz="3500" b="true">
                <a:solidFill>
                  <a:srgbClr val="000000"/>
                </a:solidFill>
                <a:latin typeface="Muli Bold"/>
                <a:ea typeface="Muli Bold"/>
                <a:cs typeface="Muli Bold"/>
                <a:sym typeface="Muli Bold"/>
              </a:rPr>
              <a:t> </a:t>
            </a:r>
          </a:p>
          <a:p>
            <a:pPr algn="l">
              <a:lnSpc>
                <a:spcPts val="455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283235" y="2775597"/>
            <a:ext cx="15795020" cy="6745738"/>
            <a:chOff x="0" y="0"/>
            <a:chExt cx="5762066" cy="2460863"/>
          </a:xfrm>
        </p:grpSpPr>
        <p:sp>
          <p:nvSpPr>
            <p:cNvPr name="Freeform 4" id="4"/>
            <p:cNvSpPr/>
            <p:nvPr/>
          </p:nvSpPr>
          <p:spPr>
            <a:xfrm flipH="false" flipV="false" rot="0">
              <a:off x="0" y="0"/>
              <a:ext cx="5762066" cy="2460863"/>
            </a:xfrm>
            <a:custGeom>
              <a:avLst/>
              <a:gdLst/>
              <a:ahLst/>
              <a:cxnLst/>
              <a:rect r="r" b="b" t="t" l="l"/>
              <a:pathLst>
                <a:path h="2460863" w="5762066">
                  <a:moveTo>
                    <a:pt x="0" y="0"/>
                  </a:moveTo>
                  <a:lnTo>
                    <a:pt x="5762066" y="0"/>
                  </a:lnTo>
                  <a:lnTo>
                    <a:pt x="5762066" y="2460863"/>
                  </a:lnTo>
                  <a:lnTo>
                    <a:pt x="0" y="2460863"/>
                  </a:lnTo>
                  <a:close/>
                </a:path>
              </a:pathLst>
            </a:custGeom>
            <a:solidFill>
              <a:srgbClr val="FFFFFF"/>
            </a:solidFill>
          </p:spPr>
        </p:sp>
      </p:grpSp>
      <p:grpSp>
        <p:nvGrpSpPr>
          <p:cNvPr name="Group 5" id="5"/>
          <p:cNvGrpSpPr/>
          <p:nvPr/>
        </p:nvGrpSpPr>
        <p:grpSpPr>
          <a:xfrm rot="0">
            <a:off x="1464280" y="657204"/>
            <a:ext cx="15795020" cy="1907038"/>
            <a:chOff x="0" y="0"/>
            <a:chExt cx="5762066" cy="695693"/>
          </a:xfrm>
        </p:grpSpPr>
        <p:sp>
          <p:nvSpPr>
            <p:cNvPr name="Freeform 6" id="6"/>
            <p:cNvSpPr/>
            <p:nvPr/>
          </p:nvSpPr>
          <p:spPr>
            <a:xfrm flipH="false" flipV="false" rot="0">
              <a:off x="0" y="0"/>
              <a:ext cx="5762066" cy="695693"/>
            </a:xfrm>
            <a:custGeom>
              <a:avLst/>
              <a:gdLst/>
              <a:ahLst/>
              <a:cxnLst/>
              <a:rect r="r" b="b" t="t" l="l"/>
              <a:pathLst>
                <a:path h="695693" w="5762066">
                  <a:moveTo>
                    <a:pt x="0" y="0"/>
                  </a:moveTo>
                  <a:lnTo>
                    <a:pt x="5762066" y="0"/>
                  </a:lnTo>
                  <a:lnTo>
                    <a:pt x="5762066" y="695693"/>
                  </a:lnTo>
                  <a:lnTo>
                    <a:pt x="0" y="695693"/>
                  </a:lnTo>
                  <a:close/>
                </a:path>
              </a:pathLst>
            </a:custGeom>
            <a:solidFill>
              <a:srgbClr val="FFFFFF"/>
            </a:solidFill>
          </p:spPr>
        </p:sp>
      </p:grpSp>
      <p:sp>
        <p:nvSpPr>
          <p:cNvPr name="Freeform 7" id="7"/>
          <p:cNvSpPr/>
          <p:nvPr/>
        </p:nvSpPr>
        <p:spPr>
          <a:xfrm flipH="false" flipV="false" rot="-278358">
            <a:off x="-1432939" y="-269558"/>
            <a:ext cx="5304464" cy="1668495"/>
          </a:xfrm>
          <a:custGeom>
            <a:avLst/>
            <a:gdLst/>
            <a:ahLst/>
            <a:cxnLst/>
            <a:rect r="r" b="b" t="t" l="l"/>
            <a:pathLst>
              <a:path h="1668495" w="5304464">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5400000">
            <a:off x="-541453" y="6273617"/>
            <a:ext cx="6745738" cy="0"/>
          </a:xfrm>
          <a:prstGeom prst="line">
            <a:avLst/>
          </a:prstGeom>
          <a:ln cap="flat" w="19050">
            <a:solidFill>
              <a:srgbClr val="CCCCCC"/>
            </a:solidFill>
            <a:prstDash val="solid"/>
            <a:headEnd type="none" len="sm" w="sm"/>
            <a:tailEnd type="none" len="sm" w="sm"/>
          </a:ln>
        </p:spPr>
      </p:sp>
      <p:sp>
        <p:nvSpPr>
          <p:cNvPr name="AutoShape 9" id="9"/>
          <p:cNvSpPr/>
          <p:nvPr/>
        </p:nvSpPr>
        <p:spPr>
          <a:xfrm rot="-5400000">
            <a:off x="6878694" y="6273617"/>
            <a:ext cx="6745738" cy="0"/>
          </a:xfrm>
          <a:prstGeom prst="line">
            <a:avLst/>
          </a:prstGeom>
          <a:ln cap="flat" w="19050">
            <a:solidFill>
              <a:srgbClr val="CCCCCC"/>
            </a:solidFill>
            <a:prstDash val="solid"/>
            <a:headEnd type="none" len="sm" w="sm"/>
            <a:tailEnd type="none" len="sm" w="sm"/>
          </a:ln>
        </p:spPr>
      </p:sp>
      <p:sp>
        <p:nvSpPr>
          <p:cNvPr name="AutoShape 10" id="10"/>
          <p:cNvSpPr/>
          <p:nvPr/>
        </p:nvSpPr>
        <p:spPr>
          <a:xfrm flipV="true">
            <a:off x="8038993" y="2961335"/>
            <a:ext cx="0" cy="6745738"/>
          </a:xfrm>
          <a:prstGeom prst="line">
            <a:avLst/>
          </a:prstGeom>
          <a:ln cap="flat" w="19050">
            <a:solidFill>
              <a:srgbClr val="CCCCCC"/>
            </a:solidFill>
            <a:prstDash val="solid"/>
            <a:headEnd type="none" len="sm" w="sm"/>
            <a:tailEnd type="none" len="sm" w="sm"/>
          </a:ln>
        </p:spPr>
      </p:sp>
      <p:grpSp>
        <p:nvGrpSpPr>
          <p:cNvPr name="Group 11" id="11"/>
          <p:cNvGrpSpPr/>
          <p:nvPr/>
        </p:nvGrpSpPr>
        <p:grpSpPr>
          <a:xfrm rot="0">
            <a:off x="13682256" y="5511281"/>
            <a:ext cx="4791997" cy="4775719"/>
            <a:chOff x="0" y="0"/>
            <a:chExt cx="6389330" cy="6367625"/>
          </a:xfrm>
        </p:grpSpPr>
        <p:sp>
          <p:nvSpPr>
            <p:cNvPr name="Freeform 12" id="12"/>
            <p:cNvSpPr/>
            <p:nvPr/>
          </p:nvSpPr>
          <p:spPr>
            <a:xfrm flipH="false" flipV="false" rot="0">
              <a:off x="0" y="338421"/>
              <a:ext cx="6389330" cy="6029204"/>
            </a:xfrm>
            <a:custGeom>
              <a:avLst/>
              <a:gdLst/>
              <a:ahLst/>
              <a:cxnLst/>
              <a:rect r="r" b="b" t="t" l="l"/>
              <a:pathLst>
                <a:path h="6029204" w="6389330">
                  <a:moveTo>
                    <a:pt x="0" y="0"/>
                  </a:moveTo>
                  <a:lnTo>
                    <a:pt x="6389330" y="0"/>
                  </a:lnTo>
                  <a:lnTo>
                    <a:pt x="6389330" y="6029204"/>
                  </a:lnTo>
                  <a:lnTo>
                    <a:pt x="0" y="60292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203414">
              <a:off x="1228888" y="24588"/>
              <a:ext cx="868401" cy="1245020"/>
            </a:xfrm>
            <a:custGeom>
              <a:avLst/>
              <a:gdLst/>
              <a:ahLst/>
              <a:cxnLst/>
              <a:rect r="r" b="b" t="t" l="l"/>
              <a:pathLst>
                <a:path h="1245020" w="868401">
                  <a:moveTo>
                    <a:pt x="0" y="0"/>
                  </a:moveTo>
                  <a:lnTo>
                    <a:pt x="868401" y="0"/>
                  </a:lnTo>
                  <a:lnTo>
                    <a:pt x="868401" y="1245019"/>
                  </a:lnTo>
                  <a:lnTo>
                    <a:pt x="0" y="12450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4" id="14"/>
          <p:cNvGrpSpPr/>
          <p:nvPr/>
        </p:nvGrpSpPr>
        <p:grpSpPr>
          <a:xfrm rot="0">
            <a:off x="9966474" y="3175948"/>
            <a:ext cx="6111781" cy="5366783"/>
            <a:chOff x="0" y="0"/>
            <a:chExt cx="8149041" cy="7155711"/>
          </a:xfrm>
        </p:grpSpPr>
        <p:sp>
          <p:nvSpPr>
            <p:cNvPr name="TextBox 15" id="15"/>
            <p:cNvSpPr txBox="true"/>
            <p:nvPr/>
          </p:nvSpPr>
          <p:spPr>
            <a:xfrm rot="0">
              <a:off x="0" y="6558795"/>
              <a:ext cx="8149041" cy="596916"/>
            </a:xfrm>
            <a:prstGeom prst="rect">
              <a:avLst/>
            </a:prstGeom>
          </p:spPr>
          <p:txBody>
            <a:bodyPr anchor="t" rtlCol="false" tIns="0" lIns="0" bIns="0" rIns="0">
              <a:spAutoFit/>
            </a:bodyPr>
            <a:lstStyle/>
            <a:p>
              <a:pPr algn="l">
                <a:lnSpc>
                  <a:spcPts val="3791"/>
                </a:lnSpc>
              </a:pPr>
            </a:p>
          </p:txBody>
        </p:sp>
        <p:sp>
          <p:nvSpPr>
            <p:cNvPr name="TextBox 16" id="16"/>
            <p:cNvSpPr txBox="true"/>
            <p:nvPr/>
          </p:nvSpPr>
          <p:spPr>
            <a:xfrm rot="0">
              <a:off x="0" y="-47625"/>
              <a:ext cx="8149041" cy="612916"/>
            </a:xfrm>
            <a:prstGeom prst="rect">
              <a:avLst/>
            </a:prstGeom>
          </p:spPr>
          <p:txBody>
            <a:bodyPr anchor="t" rtlCol="false" tIns="0" lIns="0" bIns="0" rIns="0">
              <a:spAutoFit/>
            </a:bodyPr>
            <a:lstStyle/>
            <a:p>
              <a:pPr algn="l">
                <a:lnSpc>
                  <a:spcPts val="3931"/>
                </a:lnSpc>
              </a:pPr>
              <a:r>
                <a:rPr lang="en-US" sz="2808">
                  <a:solidFill>
                    <a:srgbClr val="000000"/>
                  </a:solidFill>
                  <a:latin typeface="Cabin"/>
                  <a:ea typeface="Cabin"/>
                  <a:cs typeface="Cabin"/>
                  <a:sym typeface="Cabin"/>
                </a:rPr>
                <a:t>Trương Minh Hoàng _N21DCDT032</a:t>
              </a:r>
            </a:p>
          </p:txBody>
        </p:sp>
        <p:sp>
          <p:nvSpPr>
            <p:cNvPr name="TextBox 17" id="17"/>
            <p:cNvSpPr txBox="true"/>
            <p:nvPr/>
          </p:nvSpPr>
          <p:spPr>
            <a:xfrm rot="0">
              <a:off x="0" y="1784399"/>
              <a:ext cx="8149041" cy="612182"/>
            </a:xfrm>
            <a:prstGeom prst="rect">
              <a:avLst/>
            </a:prstGeom>
          </p:spPr>
          <p:txBody>
            <a:bodyPr anchor="t" rtlCol="false" tIns="0" lIns="0" bIns="0" rIns="0">
              <a:spAutoFit/>
            </a:bodyPr>
            <a:lstStyle/>
            <a:p>
              <a:pPr algn="l">
                <a:lnSpc>
                  <a:spcPts val="3961"/>
                </a:lnSpc>
              </a:pPr>
              <a:r>
                <a:rPr lang="en-US" sz="2829">
                  <a:solidFill>
                    <a:srgbClr val="000000"/>
                  </a:solidFill>
                  <a:latin typeface="Cabin"/>
                  <a:ea typeface="Cabin"/>
                  <a:cs typeface="Cabin"/>
                  <a:sym typeface="Cabin"/>
                </a:rPr>
                <a:t>Nguyễn Đào Minh Khoa_N21DCDT047</a:t>
              </a:r>
            </a:p>
          </p:txBody>
        </p:sp>
        <p:sp>
          <p:nvSpPr>
            <p:cNvPr name="TextBox 18" id="18"/>
            <p:cNvSpPr txBox="true"/>
            <p:nvPr/>
          </p:nvSpPr>
          <p:spPr>
            <a:xfrm rot="0">
              <a:off x="0" y="3279207"/>
              <a:ext cx="8149041" cy="596916"/>
            </a:xfrm>
            <a:prstGeom prst="rect">
              <a:avLst/>
            </a:prstGeom>
          </p:spPr>
          <p:txBody>
            <a:bodyPr anchor="t" rtlCol="false" tIns="0" lIns="0" bIns="0" rIns="0">
              <a:spAutoFit/>
            </a:bodyPr>
            <a:lstStyle/>
            <a:p>
              <a:pPr algn="l">
                <a:lnSpc>
                  <a:spcPts val="3791"/>
                </a:lnSpc>
              </a:pPr>
            </a:p>
          </p:txBody>
        </p:sp>
        <p:sp>
          <p:nvSpPr>
            <p:cNvPr name="TextBox 19" id="19"/>
            <p:cNvSpPr txBox="true"/>
            <p:nvPr/>
          </p:nvSpPr>
          <p:spPr>
            <a:xfrm rot="0">
              <a:off x="0" y="4758748"/>
              <a:ext cx="8149041" cy="596916"/>
            </a:xfrm>
            <a:prstGeom prst="rect">
              <a:avLst/>
            </a:prstGeom>
          </p:spPr>
          <p:txBody>
            <a:bodyPr anchor="t" rtlCol="false" tIns="0" lIns="0" bIns="0" rIns="0">
              <a:spAutoFit/>
            </a:bodyPr>
            <a:lstStyle/>
            <a:p>
              <a:pPr algn="l">
                <a:lnSpc>
                  <a:spcPts val="3791"/>
                </a:lnSpc>
              </a:pPr>
            </a:p>
          </p:txBody>
        </p:sp>
      </p:grpSp>
      <p:sp>
        <p:nvSpPr>
          <p:cNvPr name="TextBox 20" id="20"/>
          <p:cNvSpPr txBox="true"/>
          <p:nvPr/>
        </p:nvSpPr>
        <p:spPr>
          <a:xfrm rot="0">
            <a:off x="3930312" y="994422"/>
            <a:ext cx="10839717" cy="1371600"/>
          </a:xfrm>
          <a:prstGeom prst="rect">
            <a:avLst/>
          </a:prstGeom>
        </p:spPr>
        <p:txBody>
          <a:bodyPr anchor="t" rtlCol="false" tIns="0" lIns="0" bIns="0" rIns="0">
            <a:spAutoFit/>
          </a:bodyPr>
          <a:lstStyle/>
          <a:p>
            <a:pPr algn="ctr" marL="0" indent="0" lvl="0">
              <a:lnSpc>
                <a:spcPts val="10800"/>
              </a:lnSpc>
              <a:spcBef>
                <a:spcPct val="0"/>
              </a:spcBef>
            </a:pPr>
            <a:r>
              <a:rPr lang="en-US" b="true" sz="9000">
                <a:solidFill>
                  <a:srgbClr val="003EA8"/>
                </a:solidFill>
                <a:latin typeface="Muli Bold"/>
                <a:ea typeface="Muli Bold"/>
                <a:cs typeface="Muli Bold"/>
                <a:sym typeface="Muli Bold"/>
              </a:rPr>
              <a:t>Thành Viên Nhóm</a:t>
            </a:r>
          </a:p>
        </p:txBody>
      </p:sp>
      <p:grpSp>
        <p:nvGrpSpPr>
          <p:cNvPr name="Group 21" id="21"/>
          <p:cNvGrpSpPr/>
          <p:nvPr/>
        </p:nvGrpSpPr>
        <p:grpSpPr>
          <a:xfrm rot="0">
            <a:off x="2255173" y="3175948"/>
            <a:ext cx="6507060" cy="6792272"/>
            <a:chOff x="0" y="0"/>
            <a:chExt cx="8676080" cy="9056362"/>
          </a:xfrm>
        </p:grpSpPr>
        <p:sp>
          <p:nvSpPr>
            <p:cNvPr name="TextBox 22" id="22"/>
            <p:cNvSpPr txBox="true"/>
            <p:nvPr/>
          </p:nvSpPr>
          <p:spPr>
            <a:xfrm rot="0">
              <a:off x="0" y="1418498"/>
              <a:ext cx="8616797" cy="612228"/>
            </a:xfrm>
            <a:prstGeom prst="rect">
              <a:avLst/>
            </a:prstGeom>
          </p:spPr>
          <p:txBody>
            <a:bodyPr anchor="t" rtlCol="false" tIns="0" lIns="0" bIns="0" rIns="0">
              <a:spAutoFit/>
            </a:bodyPr>
            <a:lstStyle/>
            <a:p>
              <a:pPr algn="l">
                <a:lnSpc>
                  <a:spcPts val="3828"/>
                </a:lnSpc>
              </a:pPr>
              <a:r>
                <a:rPr lang="en-US" sz="2734">
                  <a:solidFill>
                    <a:srgbClr val="000000"/>
                  </a:solidFill>
                  <a:latin typeface="Cabin"/>
                  <a:ea typeface="Cabin"/>
                  <a:cs typeface="Cabin"/>
                  <a:sym typeface="Cabin"/>
                </a:rPr>
                <a:t>Nguyễn Quốc Bình_N21DCDT008</a:t>
              </a:r>
            </a:p>
          </p:txBody>
        </p:sp>
        <p:sp>
          <p:nvSpPr>
            <p:cNvPr name="TextBox 23" id="23"/>
            <p:cNvSpPr txBox="true"/>
            <p:nvPr/>
          </p:nvSpPr>
          <p:spPr>
            <a:xfrm rot="0">
              <a:off x="0" y="3190418"/>
              <a:ext cx="8616797" cy="612228"/>
            </a:xfrm>
            <a:prstGeom prst="rect">
              <a:avLst/>
            </a:prstGeom>
          </p:spPr>
          <p:txBody>
            <a:bodyPr anchor="t" rtlCol="false" tIns="0" lIns="0" bIns="0" rIns="0">
              <a:spAutoFit/>
            </a:bodyPr>
            <a:lstStyle/>
            <a:p>
              <a:pPr algn="l">
                <a:lnSpc>
                  <a:spcPts val="3828"/>
                </a:lnSpc>
              </a:pPr>
              <a:r>
                <a:rPr lang="en-US" sz="2734">
                  <a:solidFill>
                    <a:srgbClr val="000000"/>
                  </a:solidFill>
                  <a:latin typeface="Cabin"/>
                  <a:ea typeface="Cabin"/>
                  <a:cs typeface="Cabin"/>
                  <a:sym typeface="Cabin"/>
                </a:rPr>
                <a:t>Phạm Đình Quang_N21DCDT073</a:t>
              </a:r>
            </a:p>
          </p:txBody>
        </p:sp>
        <p:sp>
          <p:nvSpPr>
            <p:cNvPr name="TextBox 24" id="24"/>
            <p:cNvSpPr txBox="true"/>
            <p:nvPr/>
          </p:nvSpPr>
          <p:spPr>
            <a:xfrm rot="0">
              <a:off x="59283" y="4971864"/>
              <a:ext cx="8616797" cy="582022"/>
            </a:xfrm>
            <a:prstGeom prst="rect">
              <a:avLst/>
            </a:prstGeom>
          </p:spPr>
          <p:txBody>
            <a:bodyPr anchor="t" rtlCol="false" tIns="0" lIns="0" bIns="0" rIns="0">
              <a:spAutoFit/>
            </a:bodyPr>
            <a:lstStyle/>
            <a:p>
              <a:pPr algn="l">
                <a:lnSpc>
                  <a:spcPts val="3688"/>
                </a:lnSpc>
              </a:pPr>
            </a:p>
          </p:txBody>
        </p:sp>
        <p:sp>
          <p:nvSpPr>
            <p:cNvPr name="TextBox 25" id="25"/>
            <p:cNvSpPr txBox="true"/>
            <p:nvPr/>
          </p:nvSpPr>
          <p:spPr>
            <a:xfrm rot="0">
              <a:off x="59283" y="6723102"/>
              <a:ext cx="8616797" cy="582022"/>
            </a:xfrm>
            <a:prstGeom prst="rect">
              <a:avLst/>
            </a:prstGeom>
          </p:spPr>
          <p:txBody>
            <a:bodyPr anchor="t" rtlCol="false" tIns="0" lIns="0" bIns="0" rIns="0">
              <a:spAutoFit/>
            </a:bodyPr>
            <a:lstStyle/>
            <a:p>
              <a:pPr algn="l">
                <a:lnSpc>
                  <a:spcPts val="3688"/>
                </a:lnSpc>
              </a:pPr>
            </a:p>
          </p:txBody>
        </p:sp>
        <p:sp>
          <p:nvSpPr>
            <p:cNvPr name="TextBox 26" id="26"/>
            <p:cNvSpPr txBox="true"/>
            <p:nvPr/>
          </p:nvSpPr>
          <p:spPr>
            <a:xfrm rot="0">
              <a:off x="0" y="8474341"/>
              <a:ext cx="8616797" cy="582022"/>
            </a:xfrm>
            <a:prstGeom prst="rect">
              <a:avLst/>
            </a:prstGeom>
          </p:spPr>
          <p:txBody>
            <a:bodyPr anchor="t" rtlCol="false" tIns="0" lIns="0" bIns="0" rIns="0">
              <a:spAutoFit/>
            </a:bodyPr>
            <a:lstStyle/>
            <a:p>
              <a:pPr algn="l">
                <a:lnSpc>
                  <a:spcPts val="3688"/>
                </a:lnSpc>
              </a:pPr>
            </a:p>
          </p:txBody>
        </p:sp>
        <p:sp>
          <p:nvSpPr>
            <p:cNvPr name="TextBox 27" id="27"/>
            <p:cNvSpPr txBox="true"/>
            <p:nvPr/>
          </p:nvSpPr>
          <p:spPr>
            <a:xfrm rot="0">
              <a:off x="0" y="-57150"/>
              <a:ext cx="8616797" cy="612229"/>
            </a:xfrm>
            <a:prstGeom prst="rect">
              <a:avLst/>
            </a:prstGeom>
          </p:spPr>
          <p:txBody>
            <a:bodyPr anchor="t" rtlCol="false" tIns="0" lIns="0" bIns="0" rIns="0">
              <a:spAutoFit/>
            </a:bodyPr>
            <a:lstStyle/>
            <a:p>
              <a:pPr algn="l">
                <a:lnSpc>
                  <a:spcPts val="3828"/>
                </a:lnSpc>
              </a:pPr>
              <a:r>
                <a:rPr lang="en-US" sz="2734">
                  <a:solidFill>
                    <a:srgbClr val="000000"/>
                  </a:solidFill>
                  <a:latin typeface="Cabin"/>
                  <a:ea typeface="Cabin"/>
                  <a:cs typeface="Cabin"/>
                  <a:sym typeface="Cabin"/>
                </a:rPr>
                <a:t>Phạm Tiến Phúc Hưng _N21DCDT040</a:t>
              </a:r>
            </a:p>
          </p:txBody>
        </p:sp>
      </p:grpSp>
      <p:sp>
        <p:nvSpPr>
          <p:cNvPr name="TextBox 28" id="28"/>
          <p:cNvSpPr txBox="true"/>
          <p:nvPr/>
        </p:nvSpPr>
        <p:spPr>
          <a:xfrm rot="0">
            <a:off x="1219294" y="2961335"/>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1.</a:t>
            </a:r>
          </a:p>
        </p:txBody>
      </p:sp>
      <p:sp>
        <p:nvSpPr>
          <p:cNvPr name="TextBox 29" id="29"/>
          <p:cNvSpPr txBox="true"/>
          <p:nvPr/>
        </p:nvSpPr>
        <p:spPr>
          <a:xfrm rot="0">
            <a:off x="1219294" y="4190060"/>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2.</a:t>
            </a:r>
          </a:p>
        </p:txBody>
      </p:sp>
      <p:sp>
        <p:nvSpPr>
          <p:cNvPr name="TextBox 30" id="30"/>
          <p:cNvSpPr txBox="true"/>
          <p:nvPr/>
        </p:nvSpPr>
        <p:spPr>
          <a:xfrm rot="0">
            <a:off x="1219294" y="5319791"/>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3.</a:t>
            </a:r>
          </a:p>
        </p:txBody>
      </p:sp>
      <p:sp>
        <p:nvSpPr>
          <p:cNvPr name="TextBox 31" id="31"/>
          <p:cNvSpPr txBox="true"/>
          <p:nvPr/>
        </p:nvSpPr>
        <p:spPr>
          <a:xfrm rot="0">
            <a:off x="8762233" y="2910273"/>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4.</a:t>
            </a:r>
          </a:p>
        </p:txBody>
      </p:sp>
      <p:sp>
        <p:nvSpPr>
          <p:cNvPr name="TextBox 32" id="32"/>
          <p:cNvSpPr txBox="true"/>
          <p:nvPr/>
        </p:nvSpPr>
        <p:spPr>
          <a:xfrm rot="0">
            <a:off x="8762233" y="4491116"/>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5.</a:t>
            </a:r>
          </a:p>
        </p:txBody>
      </p:sp>
      <p:sp>
        <p:nvSpPr>
          <p:cNvPr name="Freeform 33" id="33"/>
          <p:cNvSpPr/>
          <p:nvPr/>
        </p:nvSpPr>
        <p:spPr>
          <a:xfrm flipH="false" flipV="false" rot="0">
            <a:off x="2831416" y="1080147"/>
            <a:ext cx="1132506" cy="1200151"/>
          </a:xfrm>
          <a:custGeom>
            <a:avLst/>
            <a:gdLst/>
            <a:ahLst/>
            <a:cxnLst/>
            <a:rect r="r" b="b" t="t" l="l"/>
            <a:pathLst>
              <a:path h="1200151" w="1132506">
                <a:moveTo>
                  <a:pt x="0" y="0"/>
                </a:moveTo>
                <a:lnTo>
                  <a:pt x="1132506" y="0"/>
                </a:lnTo>
                <a:lnTo>
                  <a:pt x="1132506" y="1200151"/>
                </a:lnTo>
                <a:lnTo>
                  <a:pt x="0" y="12001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false" flipV="false" rot="0">
            <a:off x="15301511" y="-207276"/>
            <a:ext cx="4876557" cy="1728961"/>
          </a:xfrm>
          <a:custGeom>
            <a:avLst/>
            <a:gdLst/>
            <a:ahLst/>
            <a:cxnLst/>
            <a:rect r="r" b="b" t="t" l="l"/>
            <a:pathLst>
              <a:path h="1728961" w="4876557">
                <a:moveTo>
                  <a:pt x="0" y="0"/>
                </a:moveTo>
                <a:lnTo>
                  <a:pt x="4876558" y="0"/>
                </a:lnTo>
                <a:lnTo>
                  <a:pt x="4876558" y="1728961"/>
                </a:lnTo>
                <a:lnTo>
                  <a:pt x="0" y="17289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4969445" y="9422519"/>
            <a:ext cx="4876557" cy="1728961"/>
          </a:xfrm>
          <a:custGeom>
            <a:avLst/>
            <a:gdLst/>
            <a:ahLst/>
            <a:cxnLst/>
            <a:rect r="r" b="b" t="t" l="l"/>
            <a:pathLst>
              <a:path h="1728961" w="4876557">
                <a:moveTo>
                  <a:pt x="0" y="0"/>
                </a:moveTo>
                <a:lnTo>
                  <a:pt x="4876558" y="0"/>
                </a:lnTo>
                <a:lnTo>
                  <a:pt x="4876558" y="1728962"/>
                </a:lnTo>
                <a:lnTo>
                  <a:pt x="0" y="17289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5787" y="291782"/>
            <a:ext cx="441616" cy="633141"/>
          </a:xfrm>
          <a:custGeom>
            <a:avLst/>
            <a:gdLst/>
            <a:ahLst/>
            <a:cxnLst/>
            <a:rect r="r" b="b" t="t" l="l"/>
            <a:pathLst>
              <a:path h="633141" w="441616">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619459" y="239123"/>
            <a:ext cx="7049083" cy="1371600"/>
          </a:xfrm>
          <a:prstGeom prst="rect">
            <a:avLst/>
          </a:prstGeom>
        </p:spPr>
        <p:txBody>
          <a:bodyPr anchor="t" rtlCol="false" tIns="0" lIns="0" bIns="0" rIns="0">
            <a:spAutoFit/>
          </a:bodyPr>
          <a:lstStyle/>
          <a:p>
            <a:pPr algn="l" marL="0" indent="0" lvl="0">
              <a:lnSpc>
                <a:spcPts val="10800"/>
              </a:lnSpc>
              <a:spcBef>
                <a:spcPct val="0"/>
              </a:spcBef>
            </a:pPr>
            <a:r>
              <a:rPr lang="en-US" b="true" sz="9000">
                <a:solidFill>
                  <a:srgbClr val="003EA8"/>
                </a:solidFill>
                <a:latin typeface="Muli Bold"/>
                <a:ea typeface="Muli Bold"/>
                <a:cs typeface="Muli Bold"/>
                <a:sym typeface="Muli Bold"/>
              </a:rPr>
              <a:t>Kết Luận</a:t>
            </a:r>
          </a:p>
        </p:txBody>
      </p:sp>
      <p:sp>
        <p:nvSpPr>
          <p:cNvPr name="TextBox 7" id="7"/>
          <p:cNvSpPr txBox="true"/>
          <p:nvPr/>
        </p:nvSpPr>
        <p:spPr>
          <a:xfrm rot="0">
            <a:off x="295787" y="2125142"/>
            <a:ext cx="17919299" cy="6442075"/>
          </a:xfrm>
          <a:prstGeom prst="rect">
            <a:avLst/>
          </a:prstGeom>
        </p:spPr>
        <p:txBody>
          <a:bodyPr anchor="t" rtlCol="false" tIns="0" lIns="0" bIns="0" rIns="0">
            <a:spAutoFit/>
          </a:bodyPr>
          <a:lstStyle/>
          <a:p>
            <a:pPr algn="l">
              <a:lnSpc>
                <a:spcPts val="4550"/>
              </a:lnSpc>
            </a:pPr>
            <a:r>
              <a:rPr lang="en-US" sz="3500" b="true">
                <a:solidFill>
                  <a:srgbClr val="003EA8"/>
                </a:solidFill>
                <a:latin typeface="Muli Bold"/>
                <a:ea typeface="Muli Bold"/>
                <a:cs typeface="Muli Bold"/>
                <a:sym typeface="Muli Bold"/>
              </a:rPr>
              <a:t> </a:t>
            </a:r>
          </a:p>
          <a:p>
            <a:pPr algn="l">
              <a:lnSpc>
                <a:spcPts val="5850"/>
              </a:lnSpc>
            </a:pPr>
            <a:r>
              <a:rPr lang="en-US" sz="4500" b="true">
                <a:solidFill>
                  <a:srgbClr val="000000"/>
                </a:solidFill>
                <a:latin typeface="Muli Bold"/>
                <a:ea typeface="Muli Bold"/>
                <a:cs typeface="Muli Bold"/>
                <a:sym typeface="Muli Bold"/>
              </a:rPr>
              <a:t>Nhược điểm(hạn chế):</a:t>
            </a:r>
          </a:p>
          <a:p>
            <a:pPr algn="l">
              <a:lnSpc>
                <a:spcPts val="4550"/>
              </a:lnSpc>
            </a:pPr>
            <a:r>
              <a:rPr lang="en-US" sz="3500" b="true">
                <a:solidFill>
                  <a:srgbClr val="000000"/>
                </a:solidFill>
                <a:latin typeface="Muli Bold"/>
                <a:ea typeface="Muli Bold"/>
                <a:cs typeface="Muli Bold"/>
                <a:sym typeface="Muli Bold"/>
              </a:rPr>
              <a:t>   </a:t>
            </a:r>
            <a:r>
              <a:rPr lang="en-US" sz="3500">
                <a:solidFill>
                  <a:srgbClr val="000000"/>
                </a:solidFill>
                <a:latin typeface="Muli"/>
                <a:ea typeface="Muli"/>
                <a:cs typeface="Muli"/>
                <a:sym typeface="Muli"/>
              </a:rPr>
              <a:t>+ Do trình độ còn hạn chế, thiết kế còn nhiều sai sót, nhiều phương án chưa tối ưu, mặt thẩm mĩ kém.</a:t>
            </a:r>
          </a:p>
          <a:p>
            <a:pPr algn="l">
              <a:lnSpc>
                <a:spcPts val="4550"/>
              </a:lnSpc>
            </a:pPr>
            <a:r>
              <a:rPr lang="en-US" sz="3500">
                <a:solidFill>
                  <a:srgbClr val="000000"/>
                </a:solidFill>
                <a:latin typeface="Muli"/>
                <a:ea typeface="Muli"/>
                <a:cs typeface="Muli"/>
                <a:sym typeface="Muli"/>
              </a:rPr>
              <a:t>   + Qua quá trình thực hiện đề tài, đánh giá được phần nào hạn chế, để cần bổ sung thêm các kiến thức và cần nhiều kinh nghiệm thực hành.</a:t>
            </a:r>
          </a:p>
          <a:p>
            <a:pPr algn="l">
              <a:lnSpc>
                <a:spcPts val="4550"/>
              </a:lnSpc>
            </a:pPr>
            <a:r>
              <a:rPr lang="en-US" sz="3500">
                <a:solidFill>
                  <a:srgbClr val="000000"/>
                </a:solidFill>
                <a:latin typeface="Muli"/>
                <a:ea typeface="Muli"/>
                <a:cs typeface="Muli"/>
                <a:sym typeface="Muli"/>
              </a:rPr>
              <a:t>    + Khó có thể sử dụng để đo mực nước ở những bồn to vì dòng 12V khi vào những bồn to không còn đủ điện áp để kích con transistor.</a:t>
            </a:r>
            <a:r>
              <a:rPr lang="en-US" sz="3500" b="true">
                <a:solidFill>
                  <a:srgbClr val="000000"/>
                </a:solidFill>
                <a:latin typeface="Muli Bold"/>
                <a:ea typeface="Muli Bold"/>
                <a:cs typeface="Muli Bold"/>
                <a:sym typeface="Muli Bold"/>
              </a:rPr>
              <a:t> </a:t>
            </a:r>
          </a:p>
          <a:p>
            <a:pPr algn="l">
              <a:lnSpc>
                <a:spcPts val="4550"/>
              </a:lnSpc>
            </a:pPr>
            <a:r>
              <a:rPr lang="en-US" sz="3500" b="true">
                <a:solidFill>
                  <a:srgbClr val="000000"/>
                </a:solidFill>
                <a:latin typeface="Muli Bold"/>
                <a:ea typeface="Muli Bold"/>
                <a:cs typeface="Muli Bold"/>
                <a:sym typeface="Muli Bold"/>
              </a:rPr>
              <a:t>    </a:t>
            </a:r>
            <a:r>
              <a:rPr lang="en-US" sz="3500">
                <a:solidFill>
                  <a:srgbClr val="000000"/>
                </a:solidFill>
                <a:latin typeface="Muli"/>
                <a:ea typeface="Muli"/>
                <a:cs typeface="Muli"/>
                <a:sym typeface="Muli"/>
              </a:rPr>
              <a:t>+ Khả năng bị hỏng (do môi trường hay tác động bên ngoài).</a:t>
            </a:r>
          </a:p>
          <a:p>
            <a:pPr algn="l">
              <a:lnSpc>
                <a:spcPts val="4550"/>
              </a:lnSpc>
            </a:pPr>
            <a:r>
              <a:rPr lang="en-US" sz="3500">
                <a:solidFill>
                  <a:srgbClr val="000000"/>
                </a:solidFill>
                <a:latin typeface="Muli"/>
                <a:ea typeface="Muli"/>
                <a:cs typeface="Muli"/>
                <a:sym typeface="Muli"/>
              </a:rPr>
              <a:t>    + Độ chính xác có thể giảm (do nhiều yếu tố tự nhiên).</a:t>
            </a:r>
          </a:p>
          <a:p>
            <a:pPr algn="l">
              <a:lnSpc>
                <a:spcPts val="455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734045" y="340634"/>
            <a:ext cx="9352310" cy="1979620"/>
            <a:chOff x="0" y="0"/>
            <a:chExt cx="3286657" cy="695693"/>
          </a:xfrm>
        </p:grpSpPr>
        <p:sp>
          <p:nvSpPr>
            <p:cNvPr name="Freeform 4" id="4"/>
            <p:cNvSpPr/>
            <p:nvPr/>
          </p:nvSpPr>
          <p:spPr>
            <a:xfrm flipH="false" flipV="false" rot="0">
              <a:off x="0" y="0"/>
              <a:ext cx="3286657" cy="695693"/>
            </a:xfrm>
            <a:custGeom>
              <a:avLst/>
              <a:gdLst/>
              <a:ahLst/>
              <a:cxnLst/>
              <a:rect r="r" b="b" t="t" l="l"/>
              <a:pathLst>
                <a:path h="695693" w="3286657">
                  <a:moveTo>
                    <a:pt x="0" y="0"/>
                  </a:moveTo>
                  <a:lnTo>
                    <a:pt x="3286657" y="0"/>
                  </a:lnTo>
                  <a:lnTo>
                    <a:pt x="3286657" y="695693"/>
                  </a:lnTo>
                  <a:lnTo>
                    <a:pt x="0" y="695693"/>
                  </a:lnTo>
                  <a:close/>
                </a:path>
              </a:pathLst>
            </a:custGeom>
            <a:solidFill>
              <a:srgbClr val="FFFFFF"/>
            </a:solidFill>
          </p:spPr>
        </p:sp>
      </p:grpSp>
      <p:grpSp>
        <p:nvGrpSpPr>
          <p:cNvPr name="Group 5" id="5"/>
          <p:cNvGrpSpPr/>
          <p:nvPr/>
        </p:nvGrpSpPr>
        <p:grpSpPr>
          <a:xfrm rot="0">
            <a:off x="905495" y="2915205"/>
            <a:ext cx="9009410" cy="5787794"/>
            <a:chOff x="0" y="0"/>
            <a:chExt cx="3286657" cy="2111403"/>
          </a:xfrm>
        </p:grpSpPr>
        <p:sp>
          <p:nvSpPr>
            <p:cNvPr name="Freeform 6" id="6"/>
            <p:cNvSpPr/>
            <p:nvPr/>
          </p:nvSpPr>
          <p:spPr>
            <a:xfrm flipH="false" flipV="false" rot="0">
              <a:off x="0" y="0"/>
              <a:ext cx="3286657" cy="2111403"/>
            </a:xfrm>
            <a:custGeom>
              <a:avLst/>
              <a:gdLst/>
              <a:ahLst/>
              <a:cxnLst/>
              <a:rect r="r" b="b" t="t" l="l"/>
              <a:pathLst>
                <a:path h="2111403" w="3286657">
                  <a:moveTo>
                    <a:pt x="0" y="0"/>
                  </a:moveTo>
                  <a:lnTo>
                    <a:pt x="3286657" y="0"/>
                  </a:lnTo>
                  <a:lnTo>
                    <a:pt x="3286657" y="2111403"/>
                  </a:lnTo>
                  <a:lnTo>
                    <a:pt x="0" y="2111403"/>
                  </a:lnTo>
                  <a:close/>
                </a:path>
              </a:pathLst>
            </a:custGeom>
            <a:solidFill>
              <a:srgbClr val="FFFFFF"/>
            </a:solidFill>
          </p:spPr>
        </p:sp>
      </p:grpSp>
      <p:grpSp>
        <p:nvGrpSpPr>
          <p:cNvPr name="Group 7" id="7"/>
          <p:cNvGrpSpPr/>
          <p:nvPr/>
        </p:nvGrpSpPr>
        <p:grpSpPr>
          <a:xfrm rot="0">
            <a:off x="11433779" y="1610723"/>
            <a:ext cx="6711016" cy="8341571"/>
            <a:chOff x="0" y="0"/>
            <a:chExt cx="8948022" cy="11122094"/>
          </a:xfrm>
        </p:grpSpPr>
        <p:pic>
          <p:nvPicPr>
            <p:cNvPr name="Picture 8" id="8"/>
            <p:cNvPicPr>
              <a:picLocks noChangeAspect="true"/>
            </p:cNvPicPr>
            <p:nvPr/>
          </p:nvPicPr>
          <p:blipFill>
            <a:blip r:embed="rId3"/>
            <a:srcRect l="0" t="15041" r="0" b="15041"/>
            <a:stretch>
              <a:fillRect/>
            </a:stretch>
          </p:blipFill>
          <p:spPr>
            <a:xfrm flipH="false" flipV="false">
              <a:off x="0" y="0"/>
              <a:ext cx="8948022" cy="11122094"/>
            </a:xfrm>
            <a:prstGeom prst="rect">
              <a:avLst/>
            </a:prstGeom>
          </p:spPr>
        </p:pic>
      </p:grpSp>
      <p:sp>
        <p:nvSpPr>
          <p:cNvPr name="Freeform 9" id="9"/>
          <p:cNvSpPr/>
          <p:nvPr/>
        </p:nvSpPr>
        <p:spPr>
          <a:xfrm flipH="false" flipV="false" rot="0">
            <a:off x="13804660" y="-408380"/>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10800000">
            <a:off x="2893856" y="9662152"/>
            <a:ext cx="4876557" cy="1728961"/>
          </a:xfrm>
          <a:custGeom>
            <a:avLst/>
            <a:gdLst/>
            <a:ahLst/>
            <a:cxnLst/>
            <a:rect r="r" b="b" t="t" l="l"/>
            <a:pathLst>
              <a:path h="1728961" w="4876557">
                <a:moveTo>
                  <a:pt x="0" y="0"/>
                </a:moveTo>
                <a:lnTo>
                  <a:pt x="4876557" y="0"/>
                </a:lnTo>
                <a:lnTo>
                  <a:pt x="4876557" y="1728961"/>
                </a:lnTo>
                <a:lnTo>
                  <a:pt x="0" y="17289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0979" y="24063"/>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905495" y="73144"/>
            <a:ext cx="9523747" cy="2514600"/>
          </a:xfrm>
          <a:prstGeom prst="rect">
            <a:avLst/>
          </a:prstGeom>
        </p:spPr>
        <p:txBody>
          <a:bodyPr anchor="t" rtlCol="false" tIns="0" lIns="0" bIns="0" rIns="0">
            <a:spAutoFit/>
          </a:bodyPr>
          <a:lstStyle/>
          <a:p>
            <a:pPr algn="l" marL="0" indent="0" lvl="0">
              <a:lnSpc>
                <a:spcPts val="9960"/>
              </a:lnSpc>
              <a:spcBef>
                <a:spcPct val="0"/>
              </a:spcBef>
            </a:pPr>
            <a:r>
              <a:rPr lang="en-US" b="true" sz="8300">
                <a:solidFill>
                  <a:srgbClr val="003EA8"/>
                </a:solidFill>
                <a:latin typeface="Muli Bold"/>
                <a:ea typeface="Muli Bold"/>
                <a:cs typeface="Muli Bold"/>
                <a:sym typeface="Muli Bold"/>
              </a:rPr>
              <a:t>Hướng phát triển đề tài</a:t>
            </a:r>
          </a:p>
        </p:txBody>
      </p:sp>
      <p:sp>
        <p:nvSpPr>
          <p:cNvPr name="TextBox 13" id="13"/>
          <p:cNvSpPr txBox="true"/>
          <p:nvPr/>
        </p:nvSpPr>
        <p:spPr>
          <a:xfrm rot="0">
            <a:off x="335234" y="2821285"/>
            <a:ext cx="10664269" cy="7465715"/>
          </a:xfrm>
          <a:prstGeom prst="rect">
            <a:avLst/>
          </a:prstGeom>
        </p:spPr>
        <p:txBody>
          <a:bodyPr anchor="t" rtlCol="false" tIns="0" lIns="0" bIns="0" rIns="0">
            <a:spAutoFit/>
          </a:bodyPr>
          <a:lstStyle/>
          <a:p>
            <a:pPr algn="l">
              <a:lnSpc>
                <a:spcPts val="4290"/>
              </a:lnSpc>
            </a:pPr>
            <a:r>
              <a:rPr lang="en-US" sz="3300">
                <a:solidFill>
                  <a:srgbClr val="000000"/>
                </a:solidFill>
                <a:latin typeface="Cabin"/>
                <a:ea typeface="Cabin"/>
                <a:cs typeface="Cabin"/>
                <a:sym typeface="Cabin"/>
              </a:rPr>
              <a:t>+ Sửa lỗi và cải thiển mạch hiện tại để có thể sử dụng ở các bốn có khối lượng nước lớn </a:t>
            </a:r>
          </a:p>
          <a:p>
            <a:pPr algn="l">
              <a:lnSpc>
                <a:spcPts val="4290"/>
              </a:lnSpc>
            </a:pPr>
            <a:r>
              <a:rPr lang="en-US" sz="3300">
                <a:solidFill>
                  <a:srgbClr val="000000"/>
                </a:solidFill>
                <a:latin typeface="Cabin"/>
                <a:ea typeface="Cabin"/>
                <a:cs typeface="Cabin"/>
                <a:sym typeface="Cabin"/>
              </a:rPr>
              <a:t>  + Sử dụng các con vi xử lí tiên tiến và hiện đại hơn để tăng độ chính xác cũng như tính ổn đinh của mạch. </a:t>
            </a:r>
          </a:p>
          <a:p>
            <a:pPr algn="l">
              <a:lnSpc>
                <a:spcPts val="4290"/>
              </a:lnSpc>
            </a:pPr>
            <a:r>
              <a:rPr lang="en-US" sz="3300">
                <a:solidFill>
                  <a:srgbClr val="000000"/>
                </a:solidFill>
                <a:latin typeface="Cabin"/>
                <a:ea typeface="Cabin"/>
                <a:cs typeface="Cabin"/>
                <a:sym typeface="Cabin"/>
              </a:rPr>
              <a:t>   + Kết Nối Mạng và IoT: Sử dụng công nghệ Internet of Things (IoT) để kết nối mạch cảnh báo với mạng và hệ thống quản lý. Tích hợp truyền thông không dây (Wi-Fi,LoRa, NB-IoT) để truyền dữ liệu mức nước và nhận thông báo từ xa.</a:t>
            </a:r>
          </a:p>
          <a:p>
            <a:pPr algn="l">
              <a:lnSpc>
                <a:spcPts val="4290"/>
              </a:lnSpc>
            </a:pPr>
            <a:r>
              <a:rPr lang="en-US" sz="3300">
                <a:solidFill>
                  <a:srgbClr val="000000"/>
                </a:solidFill>
                <a:latin typeface="Cabin"/>
                <a:ea typeface="Cabin"/>
                <a:cs typeface="Cabin"/>
                <a:sym typeface="Cabin"/>
              </a:rPr>
              <a:t>   +Năng Lượng Tiết Kiệm: Tích hợp nguồn năng lượng tái tạo như pin mặt trời hoặc động lực học để làm việc độc lập với nguồn năng lượng lưới điện. Tối ưu hóa việc sử dụng năng lượng để gia tăng hiệu suất và tuổi thọ của mạch cảnh báo. </a:t>
            </a:r>
          </a:p>
          <a:p>
            <a:pPr algn="l">
              <a:lnSpc>
                <a:spcPts val="3789"/>
              </a:lnSpc>
            </a:pPr>
            <a:r>
              <a:rPr lang="en-US" sz="2915">
                <a:solidFill>
                  <a:srgbClr val="000000"/>
                </a:solidFill>
                <a:latin typeface="Cabin"/>
                <a:ea typeface="Cabin"/>
                <a:cs typeface="Cabin"/>
                <a:sym typeface="Cabin"/>
              </a:rPr>
              <a:t> </a:t>
            </a:r>
          </a:p>
          <a:p>
            <a:pPr algn="l">
              <a:lnSpc>
                <a:spcPts val="3895"/>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F6F2"/>
        </a:solidFill>
      </p:bgPr>
    </p:bg>
    <p:spTree>
      <p:nvGrpSpPr>
        <p:cNvPr id="1" name=""/>
        <p:cNvGrpSpPr/>
        <p:nvPr/>
      </p:nvGrpSpPr>
      <p:grpSpPr>
        <a:xfrm>
          <a:off x="0" y="0"/>
          <a:ext cx="0" cy="0"/>
          <a:chOff x="0" y="0"/>
          <a:chExt cx="0" cy="0"/>
        </a:xfrm>
      </p:grpSpPr>
      <p:sp>
        <p:nvSpPr>
          <p:cNvPr name="TextBox 2" id="2"/>
          <p:cNvSpPr txBox="true"/>
          <p:nvPr/>
        </p:nvSpPr>
        <p:spPr>
          <a:xfrm rot="0">
            <a:off x="3370444" y="2998373"/>
            <a:ext cx="11547112" cy="4037647"/>
          </a:xfrm>
          <a:prstGeom prst="rect">
            <a:avLst/>
          </a:prstGeom>
        </p:spPr>
        <p:txBody>
          <a:bodyPr anchor="t" rtlCol="false" tIns="0" lIns="0" bIns="0" rIns="0">
            <a:spAutoFit/>
          </a:bodyPr>
          <a:lstStyle/>
          <a:p>
            <a:pPr algn="ctr" marL="0" indent="0" lvl="0">
              <a:lnSpc>
                <a:spcPts val="15157"/>
              </a:lnSpc>
              <a:spcBef>
                <a:spcPct val="0"/>
              </a:spcBef>
            </a:pPr>
            <a:r>
              <a:rPr lang="en-US" sz="17625" u="none">
                <a:solidFill>
                  <a:srgbClr val="003EA8"/>
                </a:solidFill>
                <a:latin typeface="ไอติม"/>
                <a:ea typeface="ไอติม"/>
                <a:cs typeface="ไอติม"/>
                <a:sym typeface="ไอติม"/>
              </a:rPr>
              <a:t>Cảm ơn bạn</a:t>
            </a:r>
          </a:p>
          <a:p>
            <a:pPr algn="ctr" marL="0" indent="0" lvl="0">
              <a:lnSpc>
                <a:spcPts val="15157"/>
              </a:lnSpc>
              <a:spcBef>
                <a:spcPct val="0"/>
              </a:spcBef>
            </a:pPr>
            <a:r>
              <a:rPr lang="en-US" sz="17625" u="none">
                <a:solidFill>
                  <a:srgbClr val="003EA8"/>
                </a:solidFill>
                <a:latin typeface="ไอติม"/>
                <a:ea typeface="ไอติม"/>
                <a:cs typeface="ไอติม"/>
                <a:sym typeface="ไอติม"/>
              </a:rPr>
              <a:t>vì đã đến!</a:t>
            </a:r>
          </a:p>
        </p:txBody>
      </p:sp>
      <p:sp>
        <p:nvSpPr>
          <p:cNvPr name="Freeform 3" id="3"/>
          <p:cNvSpPr/>
          <p:nvPr/>
        </p:nvSpPr>
        <p:spPr>
          <a:xfrm flipH="false" flipV="false" rot="516491">
            <a:off x="6791792" y="612130"/>
            <a:ext cx="1009667" cy="1442382"/>
          </a:xfrm>
          <a:custGeom>
            <a:avLst/>
            <a:gdLst/>
            <a:ahLst/>
            <a:cxnLst/>
            <a:rect r="r" b="b" t="t" l="l"/>
            <a:pathLst>
              <a:path h="1442382" w="1009667">
                <a:moveTo>
                  <a:pt x="0" y="0"/>
                </a:moveTo>
                <a:lnTo>
                  <a:pt x="1009667" y="0"/>
                </a:lnTo>
                <a:lnTo>
                  <a:pt x="1009667" y="1442382"/>
                </a:lnTo>
                <a:lnTo>
                  <a:pt x="0" y="14423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712886" y="8411702"/>
            <a:ext cx="1546414" cy="1442382"/>
          </a:xfrm>
          <a:custGeom>
            <a:avLst/>
            <a:gdLst/>
            <a:ahLst/>
            <a:cxnLst/>
            <a:rect r="r" b="b" t="t" l="l"/>
            <a:pathLst>
              <a:path h="1442382" w="1546414">
                <a:moveTo>
                  <a:pt x="0" y="0"/>
                </a:moveTo>
                <a:lnTo>
                  <a:pt x="1546414" y="0"/>
                </a:lnTo>
                <a:lnTo>
                  <a:pt x="1546414" y="1442383"/>
                </a:lnTo>
                <a:lnTo>
                  <a:pt x="0" y="14423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853467">
            <a:off x="9773183" y="9258300"/>
            <a:ext cx="781509" cy="1442382"/>
          </a:xfrm>
          <a:custGeom>
            <a:avLst/>
            <a:gdLst/>
            <a:ahLst/>
            <a:cxnLst/>
            <a:rect r="r" b="b" t="t" l="l"/>
            <a:pathLst>
              <a:path h="1442382" w="781509">
                <a:moveTo>
                  <a:pt x="0" y="0"/>
                </a:moveTo>
                <a:lnTo>
                  <a:pt x="781509" y="0"/>
                </a:lnTo>
                <a:lnTo>
                  <a:pt x="781509" y="1442382"/>
                </a:lnTo>
                <a:lnTo>
                  <a:pt x="0" y="14423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311780">
            <a:off x="3184458" y="8699978"/>
            <a:ext cx="1054250" cy="1442382"/>
          </a:xfrm>
          <a:custGeom>
            <a:avLst/>
            <a:gdLst/>
            <a:ahLst/>
            <a:cxnLst/>
            <a:rect r="r" b="b" t="t" l="l"/>
            <a:pathLst>
              <a:path h="1442382" w="1054250">
                <a:moveTo>
                  <a:pt x="0" y="0"/>
                </a:moveTo>
                <a:lnTo>
                  <a:pt x="1054250" y="0"/>
                </a:lnTo>
                <a:lnTo>
                  <a:pt x="1054250" y="1442382"/>
                </a:lnTo>
                <a:lnTo>
                  <a:pt x="0" y="144238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489782">
            <a:off x="-262236" y="6950259"/>
            <a:ext cx="1194379" cy="1794831"/>
          </a:xfrm>
          <a:custGeom>
            <a:avLst/>
            <a:gdLst/>
            <a:ahLst/>
            <a:cxnLst/>
            <a:rect r="r" b="b" t="t" l="l"/>
            <a:pathLst>
              <a:path h="1794831" w="1194379">
                <a:moveTo>
                  <a:pt x="0" y="0"/>
                </a:moveTo>
                <a:lnTo>
                  <a:pt x="1194378" y="0"/>
                </a:lnTo>
                <a:lnTo>
                  <a:pt x="1194378" y="1794831"/>
                </a:lnTo>
                <a:lnTo>
                  <a:pt x="0" y="17948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1064009">
            <a:off x="1801547" y="249000"/>
            <a:ext cx="1382064" cy="1442382"/>
          </a:xfrm>
          <a:custGeom>
            <a:avLst/>
            <a:gdLst/>
            <a:ahLst/>
            <a:cxnLst/>
            <a:rect r="r" b="b" t="t" l="l"/>
            <a:pathLst>
              <a:path h="1442382" w="1382064">
                <a:moveTo>
                  <a:pt x="0" y="0"/>
                </a:moveTo>
                <a:lnTo>
                  <a:pt x="1382065" y="0"/>
                </a:lnTo>
                <a:lnTo>
                  <a:pt x="1382065" y="1442382"/>
                </a:lnTo>
                <a:lnTo>
                  <a:pt x="0" y="144238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587142" y="3208578"/>
            <a:ext cx="932748" cy="1812762"/>
          </a:xfrm>
          <a:custGeom>
            <a:avLst/>
            <a:gdLst/>
            <a:ahLst/>
            <a:cxnLst/>
            <a:rect r="r" b="b" t="t" l="l"/>
            <a:pathLst>
              <a:path h="1812762" w="932748">
                <a:moveTo>
                  <a:pt x="0" y="0"/>
                </a:moveTo>
                <a:lnTo>
                  <a:pt x="932748" y="0"/>
                </a:lnTo>
                <a:lnTo>
                  <a:pt x="932748" y="1812762"/>
                </a:lnTo>
                <a:lnTo>
                  <a:pt x="0" y="18127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640257">
            <a:off x="10290019" y="-38363"/>
            <a:ext cx="862807" cy="1442382"/>
          </a:xfrm>
          <a:custGeom>
            <a:avLst/>
            <a:gdLst/>
            <a:ahLst/>
            <a:cxnLst/>
            <a:rect r="r" b="b" t="t" l="l"/>
            <a:pathLst>
              <a:path h="1442382" w="862807">
                <a:moveTo>
                  <a:pt x="0" y="0"/>
                </a:moveTo>
                <a:lnTo>
                  <a:pt x="862807" y="0"/>
                </a:lnTo>
                <a:lnTo>
                  <a:pt x="862807" y="1442382"/>
                </a:lnTo>
                <a:lnTo>
                  <a:pt x="0" y="14423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560627">
            <a:off x="14735714" y="307509"/>
            <a:ext cx="1567807" cy="1442382"/>
          </a:xfrm>
          <a:custGeom>
            <a:avLst/>
            <a:gdLst/>
            <a:ahLst/>
            <a:cxnLst/>
            <a:rect r="r" b="b" t="t" l="l"/>
            <a:pathLst>
              <a:path h="1442382" w="1567807">
                <a:moveTo>
                  <a:pt x="0" y="0"/>
                </a:moveTo>
                <a:lnTo>
                  <a:pt x="1567806" y="0"/>
                </a:lnTo>
                <a:lnTo>
                  <a:pt x="1567806" y="1442382"/>
                </a:lnTo>
                <a:lnTo>
                  <a:pt x="0" y="14423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359517">
            <a:off x="16893398" y="6060371"/>
            <a:ext cx="2023750" cy="1442382"/>
          </a:xfrm>
          <a:custGeom>
            <a:avLst/>
            <a:gdLst/>
            <a:ahLst/>
            <a:cxnLst/>
            <a:rect r="r" b="b" t="t" l="l"/>
            <a:pathLst>
              <a:path h="1442382" w="2023750">
                <a:moveTo>
                  <a:pt x="0" y="0"/>
                </a:moveTo>
                <a:lnTo>
                  <a:pt x="2023751" y="0"/>
                </a:lnTo>
                <a:lnTo>
                  <a:pt x="2023751" y="1442382"/>
                </a:lnTo>
                <a:lnTo>
                  <a:pt x="0" y="144238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626314">
            <a:off x="17259300" y="2596315"/>
            <a:ext cx="1291947" cy="1219128"/>
          </a:xfrm>
          <a:custGeom>
            <a:avLst/>
            <a:gdLst/>
            <a:ahLst/>
            <a:cxnLst/>
            <a:rect r="r" b="b" t="t" l="l"/>
            <a:pathLst>
              <a:path h="1219128" w="1291947">
                <a:moveTo>
                  <a:pt x="0" y="0"/>
                </a:moveTo>
                <a:lnTo>
                  <a:pt x="1291947" y="0"/>
                </a:lnTo>
                <a:lnTo>
                  <a:pt x="1291947" y="1219128"/>
                </a:lnTo>
                <a:lnTo>
                  <a:pt x="0" y="121912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2788040" y="2411474"/>
            <a:ext cx="666534" cy="599880"/>
          </a:xfrm>
          <a:custGeom>
            <a:avLst/>
            <a:gdLst/>
            <a:ahLst/>
            <a:cxnLst/>
            <a:rect r="r" b="b" t="t" l="l"/>
            <a:pathLst>
              <a:path h="599880" w="666534">
                <a:moveTo>
                  <a:pt x="0" y="0"/>
                </a:moveTo>
                <a:lnTo>
                  <a:pt x="666533" y="0"/>
                </a:lnTo>
                <a:lnTo>
                  <a:pt x="666533" y="599880"/>
                </a:lnTo>
                <a:lnTo>
                  <a:pt x="0" y="59988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1153234">
            <a:off x="2121506" y="6181682"/>
            <a:ext cx="666534" cy="599880"/>
          </a:xfrm>
          <a:custGeom>
            <a:avLst/>
            <a:gdLst/>
            <a:ahLst/>
            <a:cxnLst/>
            <a:rect r="r" b="b" t="t" l="l"/>
            <a:pathLst>
              <a:path h="599880" w="666534">
                <a:moveTo>
                  <a:pt x="0" y="0"/>
                </a:moveTo>
                <a:lnTo>
                  <a:pt x="666534" y="0"/>
                </a:lnTo>
                <a:lnTo>
                  <a:pt x="666534" y="599880"/>
                </a:lnTo>
                <a:lnTo>
                  <a:pt x="0" y="59988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6" id="16"/>
          <p:cNvSpPr/>
          <p:nvPr/>
        </p:nvSpPr>
        <p:spPr>
          <a:xfrm flipH="false" flipV="false" rot="1153234">
            <a:off x="16076943" y="4721400"/>
            <a:ext cx="666534" cy="599880"/>
          </a:xfrm>
          <a:custGeom>
            <a:avLst/>
            <a:gdLst/>
            <a:ahLst/>
            <a:cxnLst/>
            <a:rect r="r" b="b" t="t" l="l"/>
            <a:pathLst>
              <a:path h="599880" w="666534">
                <a:moveTo>
                  <a:pt x="0" y="0"/>
                </a:moveTo>
                <a:lnTo>
                  <a:pt x="666534" y="0"/>
                </a:lnTo>
                <a:lnTo>
                  <a:pt x="666534" y="599880"/>
                </a:lnTo>
                <a:lnTo>
                  <a:pt x="0" y="59988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7" id="17"/>
          <p:cNvSpPr/>
          <p:nvPr/>
        </p:nvSpPr>
        <p:spPr>
          <a:xfrm flipH="false" flipV="false" rot="1975692">
            <a:off x="12362193" y="1389094"/>
            <a:ext cx="666534" cy="599880"/>
          </a:xfrm>
          <a:custGeom>
            <a:avLst/>
            <a:gdLst/>
            <a:ahLst/>
            <a:cxnLst/>
            <a:rect r="r" b="b" t="t" l="l"/>
            <a:pathLst>
              <a:path h="599880" w="666534">
                <a:moveTo>
                  <a:pt x="0" y="0"/>
                </a:moveTo>
                <a:lnTo>
                  <a:pt x="666534" y="0"/>
                </a:lnTo>
                <a:lnTo>
                  <a:pt x="666534" y="599881"/>
                </a:lnTo>
                <a:lnTo>
                  <a:pt x="0" y="59988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8" id="18"/>
          <p:cNvSpPr/>
          <p:nvPr/>
        </p:nvSpPr>
        <p:spPr>
          <a:xfrm flipH="false" flipV="false" rot="1975692">
            <a:off x="6963359" y="9121229"/>
            <a:ext cx="666534" cy="599880"/>
          </a:xfrm>
          <a:custGeom>
            <a:avLst/>
            <a:gdLst/>
            <a:ahLst/>
            <a:cxnLst/>
            <a:rect r="r" b="b" t="t" l="l"/>
            <a:pathLst>
              <a:path h="599880" w="666534">
                <a:moveTo>
                  <a:pt x="0" y="0"/>
                </a:moveTo>
                <a:lnTo>
                  <a:pt x="666534" y="0"/>
                </a:lnTo>
                <a:lnTo>
                  <a:pt x="666534" y="599881"/>
                </a:lnTo>
                <a:lnTo>
                  <a:pt x="0" y="59988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1153234">
            <a:off x="13473443" y="9161210"/>
            <a:ext cx="666534" cy="599880"/>
          </a:xfrm>
          <a:custGeom>
            <a:avLst/>
            <a:gdLst/>
            <a:ahLst/>
            <a:cxnLst/>
            <a:rect r="r" b="b" t="t" l="l"/>
            <a:pathLst>
              <a:path h="599880" w="666534">
                <a:moveTo>
                  <a:pt x="0" y="0"/>
                </a:moveTo>
                <a:lnTo>
                  <a:pt x="666534" y="0"/>
                </a:lnTo>
                <a:lnTo>
                  <a:pt x="666534" y="599880"/>
                </a:lnTo>
                <a:lnTo>
                  <a:pt x="0" y="599880"/>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800145" y="2564242"/>
            <a:ext cx="15795020" cy="6745738"/>
            <a:chOff x="0" y="0"/>
            <a:chExt cx="5762066" cy="2460863"/>
          </a:xfrm>
        </p:grpSpPr>
        <p:sp>
          <p:nvSpPr>
            <p:cNvPr name="Freeform 4" id="4"/>
            <p:cNvSpPr/>
            <p:nvPr/>
          </p:nvSpPr>
          <p:spPr>
            <a:xfrm flipH="false" flipV="false" rot="0">
              <a:off x="0" y="0"/>
              <a:ext cx="5762066" cy="2460863"/>
            </a:xfrm>
            <a:custGeom>
              <a:avLst/>
              <a:gdLst/>
              <a:ahLst/>
              <a:cxnLst/>
              <a:rect r="r" b="b" t="t" l="l"/>
              <a:pathLst>
                <a:path h="2460863" w="5762066">
                  <a:moveTo>
                    <a:pt x="0" y="0"/>
                  </a:moveTo>
                  <a:lnTo>
                    <a:pt x="5762066" y="0"/>
                  </a:lnTo>
                  <a:lnTo>
                    <a:pt x="5762066" y="2460863"/>
                  </a:lnTo>
                  <a:lnTo>
                    <a:pt x="0" y="2460863"/>
                  </a:lnTo>
                  <a:close/>
                </a:path>
              </a:pathLst>
            </a:custGeom>
            <a:solidFill>
              <a:srgbClr val="FFFFFF"/>
            </a:solidFill>
          </p:spPr>
        </p:sp>
      </p:grpSp>
      <p:grpSp>
        <p:nvGrpSpPr>
          <p:cNvPr name="Group 5" id="5"/>
          <p:cNvGrpSpPr/>
          <p:nvPr/>
        </p:nvGrpSpPr>
        <p:grpSpPr>
          <a:xfrm rot="0">
            <a:off x="1219294" y="657204"/>
            <a:ext cx="15795020" cy="1907038"/>
            <a:chOff x="0" y="0"/>
            <a:chExt cx="5762066" cy="695693"/>
          </a:xfrm>
        </p:grpSpPr>
        <p:sp>
          <p:nvSpPr>
            <p:cNvPr name="Freeform 6" id="6"/>
            <p:cNvSpPr/>
            <p:nvPr/>
          </p:nvSpPr>
          <p:spPr>
            <a:xfrm flipH="false" flipV="false" rot="0">
              <a:off x="0" y="0"/>
              <a:ext cx="5762066" cy="695693"/>
            </a:xfrm>
            <a:custGeom>
              <a:avLst/>
              <a:gdLst/>
              <a:ahLst/>
              <a:cxnLst/>
              <a:rect r="r" b="b" t="t" l="l"/>
              <a:pathLst>
                <a:path h="695693" w="5762066">
                  <a:moveTo>
                    <a:pt x="0" y="0"/>
                  </a:moveTo>
                  <a:lnTo>
                    <a:pt x="5762066" y="0"/>
                  </a:lnTo>
                  <a:lnTo>
                    <a:pt x="5762066" y="695693"/>
                  </a:lnTo>
                  <a:lnTo>
                    <a:pt x="0" y="695693"/>
                  </a:lnTo>
                  <a:close/>
                </a:path>
              </a:pathLst>
            </a:custGeom>
            <a:solidFill>
              <a:srgbClr val="FFFFFF"/>
            </a:solidFill>
          </p:spPr>
        </p:sp>
      </p:grpSp>
      <p:sp>
        <p:nvSpPr>
          <p:cNvPr name="Freeform 7" id="7"/>
          <p:cNvSpPr/>
          <p:nvPr/>
        </p:nvSpPr>
        <p:spPr>
          <a:xfrm flipH="false" flipV="false" rot="-278358">
            <a:off x="-1432939" y="-269558"/>
            <a:ext cx="5304464" cy="1668495"/>
          </a:xfrm>
          <a:custGeom>
            <a:avLst/>
            <a:gdLst/>
            <a:ahLst/>
            <a:cxnLst/>
            <a:rect r="r" b="b" t="t" l="l"/>
            <a:pathLst>
              <a:path h="1668495" w="5304464">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rot="-5400000">
            <a:off x="-541453" y="6273617"/>
            <a:ext cx="6745738" cy="0"/>
          </a:xfrm>
          <a:prstGeom prst="line">
            <a:avLst/>
          </a:prstGeom>
          <a:ln cap="flat" w="19050">
            <a:solidFill>
              <a:srgbClr val="CCCCCC"/>
            </a:solidFill>
            <a:prstDash val="solid"/>
            <a:headEnd type="none" len="sm" w="sm"/>
            <a:tailEnd type="none" len="sm" w="sm"/>
          </a:ln>
        </p:spPr>
      </p:sp>
      <p:sp>
        <p:nvSpPr>
          <p:cNvPr name="AutoShape 9" id="9"/>
          <p:cNvSpPr/>
          <p:nvPr/>
        </p:nvSpPr>
        <p:spPr>
          <a:xfrm rot="-5400000">
            <a:off x="6878694" y="6273617"/>
            <a:ext cx="6745738" cy="0"/>
          </a:xfrm>
          <a:prstGeom prst="line">
            <a:avLst/>
          </a:prstGeom>
          <a:ln cap="flat" w="19050">
            <a:solidFill>
              <a:srgbClr val="CCCCCC"/>
            </a:solidFill>
            <a:prstDash val="solid"/>
            <a:headEnd type="none" len="sm" w="sm"/>
            <a:tailEnd type="none" len="sm" w="sm"/>
          </a:ln>
        </p:spPr>
      </p:sp>
      <p:sp>
        <p:nvSpPr>
          <p:cNvPr name="AutoShape 10" id="10"/>
          <p:cNvSpPr/>
          <p:nvPr/>
        </p:nvSpPr>
        <p:spPr>
          <a:xfrm flipV="true">
            <a:off x="8697654" y="3134954"/>
            <a:ext cx="0" cy="6745738"/>
          </a:xfrm>
          <a:prstGeom prst="line">
            <a:avLst/>
          </a:prstGeom>
          <a:ln cap="flat" w="19050">
            <a:solidFill>
              <a:srgbClr val="CCCCCC"/>
            </a:solidFill>
            <a:prstDash val="solid"/>
            <a:headEnd type="none" len="sm" w="sm"/>
            <a:tailEnd type="none" len="sm" w="sm"/>
          </a:ln>
        </p:spPr>
      </p:sp>
      <p:sp>
        <p:nvSpPr>
          <p:cNvPr name="Freeform 11" id="11"/>
          <p:cNvSpPr/>
          <p:nvPr/>
        </p:nvSpPr>
        <p:spPr>
          <a:xfrm flipH="false" flipV="false" rot="-203414">
            <a:off x="16896797" y="182822"/>
            <a:ext cx="1035221" cy="1484187"/>
          </a:xfrm>
          <a:custGeom>
            <a:avLst/>
            <a:gdLst/>
            <a:ahLst/>
            <a:cxnLst/>
            <a:rect r="r" b="b" t="t" l="l"/>
            <a:pathLst>
              <a:path h="1484187" w="1035221">
                <a:moveTo>
                  <a:pt x="0" y="0"/>
                </a:moveTo>
                <a:lnTo>
                  <a:pt x="1035220" y="0"/>
                </a:lnTo>
                <a:lnTo>
                  <a:pt x="1035220" y="1484187"/>
                </a:lnTo>
                <a:lnTo>
                  <a:pt x="0" y="14841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0">
            <a:off x="10432538" y="4404786"/>
            <a:ext cx="4695654" cy="2167464"/>
            <a:chOff x="0" y="0"/>
            <a:chExt cx="6260872" cy="2889953"/>
          </a:xfrm>
        </p:grpSpPr>
        <p:sp>
          <p:nvSpPr>
            <p:cNvPr name="TextBox 13" id="13"/>
            <p:cNvSpPr txBox="true"/>
            <p:nvPr/>
          </p:nvSpPr>
          <p:spPr>
            <a:xfrm rot="0">
              <a:off x="0" y="-57150"/>
              <a:ext cx="6260872" cy="644737"/>
            </a:xfrm>
            <a:prstGeom prst="rect">
              <a:avLst/>
            </a:prstGeom>
          </p:spPr>
          <p:txBody>
            <a:bodyPr anchor="t" rtlCol="false" tIns="0" lIns="0" bIns="0" rIns="0">
              <a:spAutoFit/>
            </a:bodyPr>
            <a:lstStyle/>
            <a:p>
              <a:pPr algn="l">
                <a:lnSpc>
                  <a:spcPts val="4059"/>
                </a:lnSpc>
              </a:pPr>
              <a:r>
                <a:rPr lang="en-US" sz="2899">
                  <a:solidFill>
                    <a:srgbClr val="000000"/>
                  </a:solidFill>
                  <a:latin typeface="Cabin"/>
                  <a:ea typeface="Cabin"/>
                  <a:cs typeface="Cabin"/>
                  <a:sym typeface="Cabin"/>
                </a:rPr>
                <a:t>Kết Luận</a:t>
              </a:r>
            </a:p>
          </p:txBody>
        </p:sp>
        <p:sp>
          <p:nvSpPr>
            <p:cNvPr name="TextBox 14" id="14"/>
            <p:cNvSpPr txBox="true"/>
            <p:nvPr/>
          </p:nvSpPr>
          <p:spPr>
            <a:xfrm rot="0">
              <a:off x="0" y="1559415"/>
              <a:ext cx="6260872" cy="1330537"/>
            </a:xfrm>
            <a:prstGeom prst="rect">
              <a:avLst/>
            </a:prstGeom>
          </p:spPr>
          <p:txBody>
            <a:bodyPr anchor="t" rtlCol="false" tIns="0" lIns="0" bIns="0" rIns="0">
              <a:spAutoFit/>
            </a:bodyPr>
            <a:lstStyle/>
            <a:p>
              <a:pPr algn="l">
                <a:lnSpc>
                  <a:spcPts val="4059"/>
                </a:lnSpc>
              </a:pPr>
              <a:r>
                <a:rPr lang="en-US" sz="2899">
                  <a:solidFill>
                    <a:srgbClr val="000000"/>
                  </a:solidFill>
                  <a:latin typeface="Cabin"/>
                  <a:ea typeface="Cabin"/>
                  <a:cs typeface="Cabin"/>
                  <a:sym typeface="Cabin"/>
                </a:rPr>
                <a:t>Phương Hướng phát triển đề tài</a:t>
              </a:r>
            </a:p>
          </p:txBody>
        </p:sp>
      </p:grpSp>
      <p:sp>
        <p:nvSpPr>
          <p:cNvPr name="TextBox 15" id="15"/>
          <p:cNvSpPr txBox="true"/>
          <p:nvPr/>
        </p:nvSpPr>
        <p:spPr>
          <a:xfrm rot="0">
            <a:off x="3683996" y="924916"/>
            <a:ext cx="10839717" cy="1371600"/>
          </a:xfrm>
          <a:prstGeom prst="rect">
            <a:avLst/>
          </a:prstGeom>
        </p:spPr>
        <p:txBody>
          <a:bodyPr anchor="t" rtlCol="false" tIns="0" lIns="0" bIns="0" rIns="0">
            <a:spAutoFit/>
          </a:bodyPr>
          <a:lstStyle/>
          <a:p>
            <a:pPr algn="ctr" marL="0" indent="0" lvl="0">
              <a:lnSpc>
                <a:spcPts val="10800"/>
              </a:lnSpc>
              <a:spcBef>
                <a:spcPct val="0"/>
              </a:spcBef>
            </a:pPr>
            <a:r>
              <a:rPr lang="en-US" b="true" sz="9000">
                <a:solidFill>
                  <a:srgbClr val="003EA8"/>
                </a:solidFill>
                <a:latin typeface="Muli Bold"/>
                <a:ea typeface="Muli Bold"/>
                <a:cs typeface="Muli Bold"/>
                <a:sym typeface="Muli Bold"/>
              </a:rPr>
              <a:t>Kế Hoạch Dự Án</a:t>
            </a:r>
          </a:p>
        </p:txBody>
      </p:sp>
      <p:grpSp>
        <p:nvGrpSpPr>
          <p:cNvPr name="Group 16" id="16"/>
          <p:cNvGrpSpPr/>
          <p:nvPr/>
        </p:nvGrpSpPr>
        <p:grpSpPr>
          <a:xfrm rot="0">
            <a:off x="2831416" y="3322837"/>
            <a:ext cx="5686411" cy="4993820"/>
            <a:chOff x="0" y="0"/>
            <a:chExt cx="7581882" cy="6658426"/>
          </a:xfrm>
        </p:grpSpPr>
        <p:sp>
          <p:nvSpPr>
            <p:cNvPr name="TextBox 17" id="17"/>
            <p:cNvSpPr txBox="true"/>
            <p:nvPr/>
          </p:nvSpPr>
          <p:spPr>
            <a:xfrm rot="0">
              <a:off x="0" y="1273620"/>
              <a:ext cx="7530076" cy="643761"/>
            </a:xfrm>
            <a:prstGeom prst="rect">
              <a:avLst/>
            </a:prstGeom>
          </p:spPr>
          <p:txBody>
            <a:bodyPr anchor="t" rtlCol="false" tIns="0" lIns="0" bIns="0" rIns="0">
              <a:spAutoFit/>
            </a:bodyPr>
            <a:lstStyle/>
            <a:p>
              <a:pPr algn="l">
                <a:lnSpc>
                  <a:spcPts val="4100"/>
                </a:lnSpc>
              </a:pPr>
              <a:r>
                <a:rPr lang="en-US" sz="2928">
                  <a:solidFill>
                    <a:srgbClr val="000000"/>
                  </a:solidFill>
                  <a:latin typeface="Cabin"/>
                  <a:ea typeface="Cabin"/>
                  <a:cs typeface="Cabin"/>
                  <a:sym typeface="Cabin"/>
                </a:rPr>
                <a:t>Sơ Lược Về Đề Tài </a:t>
              </a:r>
            </a:p>
          </p:txBody>
        </p:sp>
        <p:sp>
          <p:nvSpPr>
            <p:cNvPr name="TextBox 18" id="18"/>
            <p:cNvSpPr txBox="true"/>
            <p:nvPr/>
          </p:nvSpPr>
          <p:spPr>
            <a:xfrm rot="0">
              <a:off x="0" y="2880601"/>
              <a:ext cx="7530076" cy="624052"/>
            </a:xfrm>
            <a:prstGeom prst="rect">
              <a:avLst/>
            </a:prstGeom>
          </p:spPr>
          <p:txBody>
            <a:bodyPr anchor="t" rtlCol="false" tIns="0" lIns="0" bIns="0" rIns="0">
              <a:spAutoFit/>
            </a:bodyPr>
            <a:lstStyle/>
            <a:p>
              <a:pPr algn="l">
                <a:lnSpc>
                  <a:spcPts val="3996"/>
                </a:lnSpc>
              </a:pPr>
              <a:r>
                <a:rPr lang="en-US" sz="2854">
                  <a:solidFill>
                    <a:srgbClr val="000000"/>
                  </a:solidFill>
                  <a:latin typeface="Cabin"/>
                  <a:ea typeface="Cabin"/>
                  <a:cs typeface="Cabin"/>
                  <a:sym typeface="Cabin"/>
                </a:rPr>
                <a:t>Linh Kiện Và Nguyên Lý Hoạt Động</a:t>
              </a:r>
            </a:p>
          </p:txBody>
        </p:sp>
        <p:sp>
          <p:nvSpPr>
            <p:cNvPr name="TextBox 19" id="19"/>
            <p:cNvSpPr txBox="true"/>
            <p:nvPr/>
          </p:nvSpPr>
          <p:spPr>
            <a:xfrm rot="0">
              <a:off x="51806" y="4467872"/>
              <a:ext cx="7530076" cy="613667"/>
            </a:xfrm>
            <a:prstGeom prst="rect">
              <a:avLst/>
            </a:prstGeom>
          </p:spPr>
          <p:txBody>
            <a:bodyPr anchor="t" rtlCol="false" tIns="0" lIns="0" bIns="0" rIns="0">
              <a:spAutoFit/>
            </a:bodyPr>
            <a:lstStyle/>
            <a:p>
              <a:pPr algn="l">
                <a:lnSpc>
                  <a:spcPts val="3960"/>
                </a:lnSpc>
              </a:pPr>
              <a:r>
                <a:rPr lang="en-US" sz="2828">
                  <a:solidFill>
                    <a:srgbClr val="000000"/>
                  </a:solidFill>
                  <a:latin typeface="Cabin"/>
                  <a:ea typeface="Cabin"/>
                  <a:cs typeface="Cabin"/>
                  <a:sym typeface="Cabin"/>
                </a:rPr>
                <a:t>Mô Phỏng  protues</a:t>
              </a:r>
            </a:p>
          </p:txBody>
        </p:sp>
        <p:sp>
          <p:nvSpPr>
            <p:cNvPr name="TextBox 20" id="20"/>
            <p:cNvSpPr txBox="true"/>
            <p:nvPr/>
          </p:nvSpPr>
          <p:spPr>
            <a:xfrm rot="0">
              <a:off x="51806" y="6044759"/>
              <a:ext cx="7530076" cy="613667"/>
            </a:xfrm>
            <a:prstGeom prst="rect">
              <a:avLst/>
            </a:prstGeom>
          </p:spPr>
          <p:txBody>
            <a:bodyPr anchor="t" rtlCol="false" tIns="0" lIns="0" bIns="0" rIns="0">
              <a:spAutoFit/>
            </a:bodyPr>
            <a:lstStyle/>
            <a:p>
              <a:pPr algn="l">
                <a:lnSpc>
                  <a:spcPts val="3960"/>
                </a:lnSpc>
              </a:pPr>
            </a:p>
          </p:txBody>
        </p:sp>
        <p:sp>
          <p:nvSpPr>
            <p:cNvPr name="TextBox 21" id="21"/>
            <p:cNvSpPr txBox="true"/>
            <p:nvPr/>
          </p:nvSpPr>
          <p:spPr>
            <a:xfrm rot="0">
              <a:off x="0" y="-47625"/>
              <a:ext cx="7530076" cy="613667"/>
            </a:xfrm>
            <a:prstGeom prst="rect">
              <a:avLst/>
            </a:prstGeom>
          </p:spPr>
          <p:txBody>
            <a:bodyPr anchor="t" rtlCol="false" tIns="0" lIns="0" bIns="0" rIns="0">
              <a:spAutoFit/>
            </a:bodyPr>
            <a:lstStyle/>
            <a:p>
              <a:pPr algn="l">
                <a:lnSpc>
                  <a:spcPts val="3960"/>
                </a:lnSpc>
              </a:pPr>
              <a:r>
                <a:rPr lang="en-US" sz="2828">
                  <a:solidFill>
                    <a:srgbClr val="000000"/>
                  </a:solidFill>
                  <a:latin typeface="Cabin"/>
                  <a:ea typeface="Cabin"/>
                  <a:cs typeface="Cabin"/>
                  <a:sym typeface="Cabin"/>
                </a:rPr>
                <a:t>Ý Tưởng Đồ Án</a:t>
              </a:r>
            </a:p>
          </p:txBody>
        </p:sp>
      </p:grpSp>
      <p:sp>
        <p:nvSpPr>
          <p:cNvPr name="TextBox 22" id="22"/>
          <p:cNvSpPr txBox="true"/>
          <p:nvPr/>
        </p:nvSpPr>
        <p:spPr>
          <a:xfrm rot="0">
            <a:off x="1650988" y="3219266"/>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1.</a:t>
            </a:r>
          </a:p>
        </p:txBody>
      </p:sp>
      <p:sp>
        <p:nvSpPr>
          <p:cNvPr name="TextBox 23" id="23"/>
          <p:cNvSpPr txBox="true"/>
          <p:nvPr/>
        </p:nvSpPr>
        <p:spPr>
          <a:xfrm rot="0">
            <a:off x="9267776" y="4314825"/>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6</a:t>
            </a:r>
            <a:r>
              <a:rPr lang="en-US" b="true" sz="5499">
                <a:solidFill>
                  <a:srgbClr val="003EA8"/>
                </a:solidFill>
                <a:latin typeface="Muli Bold"/>
                <a:ea typeface="Muli Bold"/>
                <a:cs typeface="Muli Bold"/>
                <a:sym typeface="Muli Bold"/>
              </a:rPr>
              <a:t>.</a:t>
            </a:r>
          </a:p>
        </p:txBody>
      </p:sp>
      <p:sp>
        <p:nvSpPr>
          <p:cNvPr name="TextBox 24" id="24"/>
          <p:cNvSpPr txBox="true"/>
          <p:nvPr/>
        </p:nvSpPr>
        <p:spPr>
          <a:xfrm rot="0">
            <a:off x="1650988" y="4318171"/>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2.</a:t>
            </a:r>
          </a:p>
        </p:txBody>
      </p:sp>
      <p:sp>
        <p:nvSpPr>
          <p:cNvPr name="TextBox 25" id="25"/>
          <p:cNvSpPr txBox="true"/>
          <p:nvPr/>
        </p:nvSpPr>
        <p:spPr>
          <a:xfrm rot="0">
            <a:off x="9267776" y="5743575"/>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7</a:t>
            </a:r>
            <a:r>
              <a:rPr lang="en-US" b="true" sz="5499">
                <a:solidFill>
                  <a:srgbClr val="003EA8"/>
                </a:solidFill>
                <a:latin typeface="Muli Bold"/>
                <a:ea typeface="Muli Bold"/>
                <a:cs typeface="Muli Bold"/>
                <a:sym typeface="Muli Bold"/>
              </a:rPr>
              <a:t>.</a:t>
            </a:r>
          </a:p>
        </p:txBody>
      </p:sp>
      <p:sp>
        <p:nvSpPr>
          <p:cNvPr name="TextBox 26" id="26"/>
          <p:cNvSpPr txBox="true"/>
          <p:nvPr/>
        </p:nvSpPr>
        <p:spPr>
          <a:xfrm rot="0">
            <a:off x="1650988" y="5417076"/>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3.</a:t>
            </a:r>
          </a:p>
        </p:txBody>
      </p:sp>
      <p:sp>
        <p:nvSpPr>
          <p:cNvPr name="TextBox 27" id="27"/>
          <p:cNvSpPr txBox="true"/>
          <p:nvPr/>
        </p:nvSpPr>
        <p:spPr>
          <a:xfrm rot="0">
            <a:off x="1650988" y="6515981"/>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4.</a:t>
            </a:r>
          </a:p>
        </p:txBody>
      </p:sp>
      <p:sp>
        <p:nvSpPr>
          <p:cNvPr name="TextBox 28" id="28"/>
          <p:cNvSpPr txBox="true"/>
          <p:nvPr/>
        </p:nvSpPr>
        <p:spPr>
          <a:xfrm rot="0">
            <a:off x="9267776" y="3161984"/>
            <a:ext cx="766091" cy="828675"/>
          </a:xfrm>
          <a:prstGeom prst="rect">
            <a:avLst/>
          </a:prstGeom>
        </p:spPr>
        <p:txBody>
          <a:bodyPr anchor="t" rtlCol="false" tIns="0" lIns="0" bIns="0" rIns="0">
            <a:spAutoFit/>
          </a:bodyPr>
          <a:lstStyle/>
          <a:p>
            <a:pPr algn="ctr" marL="0" indent="0" lvl="0">
              <a:lnSpc>
                <a:spcPts val="6599"/>
              </a:lnSpc>
              <a:spcBef>
                <a:spcPct val="0"/>
              </a:spcBef>
            </a:pPr>
            <a:r>
              <a:rPr lang="en-US" b="true" sz="5499">
                <a:solidFill>
                  <a:srgbClr val="003EA8"/>
                </a:solidFill>
                <a:latin typeface="Muli Bold"/>
                <a:ea typeface="Muli Bold"/>
                <a:cs typeface="Muli Bold"/>
                <a:sym typeface="Muli Bold"/>
              </a:rPr>
              <a:t>5</a:t>
            </a:r>
            <a:r>
              <a:rPr lang="en-US" b="true" sz="5499">
                <a:solidFill>
                  <a:srgbClr val="003EA8"/>
                </a:solidFill>
                <a:latin typeface="Muli Bold"/>
                <a:ea typeface="Muli Bold"/>
                <a:cs typeface="Muli Bold"/>
                <a:sym typeface="Muli Bold"/>
              </a:rPr>
              <a:t>.</a:t>
            </a:r>
          </a:p>
        </p:txBody>
      </p:sp>
      <p:sp>
        <p:nvSpPr>
          <p:cNvPr name="TextBox 29" id="29"/>
          <p:cNvSpPr txBox="true"/>
          <p:nvPr/>
        </p:nvSpPr>
        <p:spPr>
          <a:xfrm rot="0">
            <a:off x="9887724" y="3356108"/>
            <a:ext cx="4188732" cy="497841"/>
          </a:xfrm>
          <a:prstGeom prst="rect">
            <a:avLst/>
          </a:prstGeom>
        </p:spPr>
        <p:txBody>
          <a:bodyPr anchor="t" rtlCol="false" tIns="0" lIns="0" bIns="0" rIns="0">
            <a:spAutoFit/>
          </a:bodyPr>
          <a:lstStyle/>
          <a:p>
            <a:pPr algn="ctr">
              <a:lnSpc>
                <a:spcPts val="4059"/>
              </a:lnSpc>
              <a:spcBef>
                <a:spcPct val="0"/>
              </a:spcBef>
            </a:pPr>
            <a:r>
              <a:rPr lang="en-US" sz="2899">
                <a:solidFill>
                  <a:srgbClr val="000000"/>
                </a:solidFill>
                <a:latin typeface="Cabin"/>
                <a:ea typeface="Cabin"/>
                <a:cs typeface="Cabin"/>
                <a:sym typeface="Cabin"/>
              </a:rPr>
              <a:t>Thi Công Phần Cứng </a:t>
            </a:r>
          </a:p>
        </p:txBody>
      </p:sp>
      <p:sp>
        <p:nvSpPr>
          <p:cNvPr name="Freeform 30" id="30"/>
          <p:cNvSpPr/>
          <p:nvPr/>
        </p:nvSpPr>
        <p:spPr>
          <a:xfrm flipH="false" flipV="false" rot="0">
            <a:off x="14628833" y="6245751"/>
            <a:ext cx="3659167" cy="4041249"/>
          </a:xfrm>
          <a:custGeom>
            <a:avLst/>
            <a:gdLst/>
            <a:ahLst/>
            <a:cxnLst/>
            <a:rect r="r" b="b" t="t" l="l"/>
            <a:pathLst>
              <a:path h="4041249" w="3659167">
                <a:moveTo>
                  <a:pt x="0" y="0"/>
                </a:moveTo>
                <a:lnTo>
                  <a:pt x="3659167" y="0"/>
                </a:lnTo>
                <a:lnTo>
                  <a:pt x="3659167" y="4041249"/>
                </a:lnTo>
                <a:lnTo>
                  <a:pt x="0" y="40412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grpSp>
        <p:nvGrpSpPr>
          <p:cNvPr name="Group 3" id="3"/>
          <p:cNvGrpSpPr/>
          <p:nvPr/>
        </p:nvGrpSpPr>
        <p:grpSpPr>
          <a:xfrm rot="0">
            <a:off x="905495" y="657204"/>
            <a:ext cx="16445245" cy="1906519"/>
            <a:chOff x="0" y="0"/>
            <a:chExt cx="5999270" cy="695503"/>
          </a:xfrm>
        </p:grpSpPr>
        <p:sp>
          <p:nvSpPr>
            <p:cNvPr name="Freeform 4" id="4"/>
            <p:cNvSpPr/>
            <p:nvPr/>
          </p:nvSpPr>
          <p:spPr>
            <a:xfrm flipH="false" flipV="false" rot="0">
              <a:off x="0" y="0"/>
              <a:ext cx="5999270" cy="695503"/>
            </a:xfrm>
            <a:custGeom>
              <a:avLst/>
              <a:gdLst/>
              <a:ahLst/>
              <a:cxnLst/>
              <a:rect r="r" b="b" t="t" l="l"/>
              <a:pathLst>
                <a:path h="695503" w="5999270">
                  <a:moveTo>
                    <a:pt x="0" y="0"/>
                  </a:moveTo>
                  <a:lnTo>
                    <a:pt x="5999270" y="0"/>
                  </a:lnTo>
                  <a:lnTo>
                    <a:pt x="5999270" y="695503"/>
                  </a:lnTo>
                  <a:lnTo>
                    <a:pt x="0" y="695503"/>
                  </a:lnTo>
                  <a:close/>
                </a:path>
              </a:pathLst>
            </a:custGeom>
            <a:solidFill>
              <a:srgbClr val="FFFFFF"/>
            </a:solidFill>
          </p:spPr>
        </p:sp>
      </p:grpSp>
      <p:sp>
        <p:nvSpPr>
          <p:cNvPr name="Freeform 5" id="5"/>
          <p:cNvSpPr/>
          <p:nvPr/>
        </p:nvSpPr>
        <p:spPr>
          <a:xfrm flipH="true" flipV="false" rot="0">
            <a:off x="13882287" y="2662621"/>
            <a:ext cx="4405713" cy="7525286"/>
          </a:xfrm>
          <a:custGeom>
            <a:avLst/>
            <a:gdLst/>
            <a:ahLst/>
            <a:cxnLst/>
            <a:rect r="r" b="b" t="t" l="l"/>
            <a:pathLst>
              <a:path h="7525286" w="4405713">
                <a:moveTo>
                  <a:pt x="4405713" y="0"/>
                </a:moveTo>
                <a:lnTo>
                  <a:pt x="0" y="0"/>
                </a:lnTo>
                <a:lnTo>
                  <a:pt x="0" y="7525286"/>
                </a:lnTo>
                <a:lnTo>
                  <a:pt x="4405713" y="7525286"/>
                </a:lnTo>
                <a:lnTo>
                  <a:pt x="440571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76562" y="-156776"/>
            <a:ext cx="6732164" cy="1627960"/>
          </a:xfrm>
          <a:custGeom>
            <a:avLst/>
            <a:gdLst/>
            <a:ahLst/>
            <a:cxnLst/>
            <a:rect r="r" b="b" t="t" l="l"/>
            <a:pathLst>
              <a:path h="1627960" w="6732164">
                <a:moveTo>
                  <a:pt x="0" y="0"/>
                </a:moveTo>
                <a:lnTo>
                  <a:pt x="6732164" y="0"/>
                </a:lnTo>
                <a:lnTo>
                  <a:pt x="6732164" y="1627960"/>
                </a:lnTo>
                <a:lnTo>
                  <a:pt x="0" y="16279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63879" y="-156776"/>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4011526" y="8735435"/>
            <a:ext cx="441616" cy="633141"/>
          </a:xfrm>
          <a:custGeom>
            <a:avLst/>
            <a:gdLst/>
            <a:ahLst/>
            <a:cxnLst/>
            <a:rect r="r" b="b" t="t" l="l"/>
            <a:pathLst>
              <a:path h="633141" w="441616">
                <a:moveTo>
                  <a:pt x="0" y="0"/>
                </a:moveTo>
                <a:lnTo>
                  <a:pt x="441616" y="0"/>
                </a:lnTo>
                <a:lnTo>
                  <a:pt x="441616" y="633140"/>
                </a:lnTo>
                <a:lnTo>
                  <a:pt x="0" y="6331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15957" y="3084463"/>
            <a:ext cx="10690564" cy="6681602"/>
          </a:xfrm>
          <a:custGeom>
            <a:avLst/>
            <a:gdLst/>
            <a:ahLst/>
            <a:cxnLst/>
            <a:rect r="r" b="b" t="t" l="l"/>
            <a:pathLst>
              <a:path h="6681602" w="10690564">
                <a:moveTo>
                  <a:pt x="0" y="0"/>
                </a:moveTo>
                <a:lnTo>
                  <a:pt x="10690564" y="0"/>
                </a:lnTo>
                <a:lnTo>
                  <a:pt x="10690564" y="6681602"/>
                </a:lnTo>
                <a:lnTo>
                  <a:pt x="0" y="6681602"/>
                </a:lnTo>
                <a:lnTo>
                  <a:pt x="0" y="0"/>
                </a:lnTo>
                <a:close/>
              </a:path>
            </a:pathLst>
          </a:custGeom>
          <a:blipFill>
            <a:blip r:embed="rId10"/>
            <a:stretch>
              <a:fillRect l="0" t="0" r="0" b="0"/>
            </a:stretch>
          </a:blipFill>
        </p:spPr>
      </p:sp>
      <p:sp>
        <p:nvSpPr>
          <p:cNvPr name="TextBox 10" id="10"/>
          <p:cNvSpPr txBox="true"/>
          <p:nvPr/>
        </p:nvSpPr>
        <p:spPr>
          <a:xfrm rot="0">
            <a:off x="463879" y="1028700"/>
            <a:ext cx="18288000" cy="1295400"/>
          </a:xfrm>
          <a:prstGeom prst="rect">
            <a:avLst/>
          </a:prstGeom>
        </p:spPr>
        <p:txBody>
          <a:bodyPr anchor="t" rtlCol="false" tIns="0" lIns="0" bIns="0" rIns="0">
            <a:spAutoFit/>
          </a:bodyPr>
          <a:lstStyle/>
          <a:p>
            <a:pPr algn="ctr">
              <a:lnSpc>
                <a:spcPts val="10200"/>
              </a:lnSpc>
            </a:pPr>
            <a:r>
              <a:rPr lang="en-US" sz="8500">
                <a:solidFill>
                  <a:srgbClr val="003EA8"/>
                </a:solidFill>
                <a:latin typeface="Muli"/>
                <a:ea typeface="Muli"/>
                <a:cs typeface="Muli"/>
                <a:sym typeface="Muli"/>
              </a:rPr>
              <a:t>Ý Tưởng Đồ Án</a:t>
            </a:r>
          </a:p>
        </p:txBody>
      </p:sp>
      <p:sp>
        <p:nvSpPr>
          <p:cNvPr name="TextBox 11" id="11"/>
          <p:cNvSpPr txBox="true"/>
          <p:nvPr/>
        </p:nvSpPr>
        <p:spPr>
          <a:xfrm rot="0">
            <a:off x="3444533" y="6406214"/>
            <a:ext cx="10152508" cy="353060"/>
          </a:xfrm>
          <a:prstGeom prst="rect">
            <a:avLst/>
          </a:prstGeom>
        </p:spPr>
        <p:txBody>
          <a:bodyPr anchor="t" rtlCol="false" tIns="0" lIns="0" bIns="0" rIns="0">
            <a:spAutoFit/>
          </a:bodyPr>
          <a:lstStyle/>
          <a:p>
            <a:pPr algn="l">
              <a:lnSpc>
                <a:spcPts val="2859"/>
              </a:lnSpc>
            </a:pPr>
          </a:p>
        </p:txBody>
      </p:sp>
      <p:sp>
        <p:nvSpPr>
          <p:cNvPr name="TextBox 12" id="12"/>
          <p:cNvSpPr txBox="true"/>
          <p:nvPr/>
        </p:nvSpPr>
        <p:spPr>
          <a:xfrm rot="0">
            <a:off x="3483315" y="7600966"/>
            <a:ext cx="10152508" cy="353060"/>
          </a:xfrm>
          <a:prstGeom prst="rect">
            <a:avLst/>
          </a:prstGeom>
        </p:spPr>
        <p:txBody>
          <a:bodyPr anchor="t" rtlCol="false" tIns="0" lIns="0" bIns="0" rIns="0">
            <a:spAutoFit/>
          </a:bodyPr>
          <a:lstStyle/>
          <a:p>
            <a:pPr algn="l">
              <a:lnSpc>
                <a:spcPts val="2859"/>
              </a:lnSpc>
            </a:pPr>
          </a:p>
        </p:txBody>
      </p:sp>
      <p:sp>
        <p:nvSpPr>
          <p:cNvPr name="TextBox 13" id="13"/>
          <p:cNvSpPr txBox="true"/>
          <p:nvPr/>
        </p:nvSpPr>
        <p:spPr>
          <a:xfrm rot="0">
            <a:off x="3483315" y="8798521"/>
            <a:ext cx="10152508" cy="353060"/>
          </a:xfrm>
          <a:prstGeom prst="rect">
            <a:avLst/>
          </a:prstGeom>
        </p:spPr>
        <p:txBody>
          <a:bodyPr anchor="t" rtlCol="false" tIns="0" lIns="0" bIns="0" rIns="0">
            <a:spAutoFit/>
          </a:bodyPr>
          <a:lstStyle/>
          <a:p>
            <a:pPr algn="l">
              <a:lnSpc>
                <a:spcPts val="2859"/>
              </a:lnSpc>
            </a:pPr>
          </a:p>
        </p:txBody>
      </p:sp>
      <p:sp>
        <p:nvSpPr>
          <p:cNvPr name="Freeform 14" id="14"/>
          <p:cNvSpPr/>
          <p:nvPr/>
        </p:nvSpPr>
        <p:spPr>
          <a:xfrm flipH="false" flipV="false" rot="0">
            <a:off x="4544046" y="1038140"/>
            <a:ext cx="911556" cy="1144648"/>
          </a:xfrm>
          <a:custGeom>
            <a:avLst/>
            <a:gdLst/>
            <a:ahLst/>
            <a:cxnLst/>
            <a:rect r="r" b="b" t="t" l="l"/>
            <a:pathLst>
              <a:path h="1144648" w="911556">
                <a:moveTo>
                  <a:pt x="0" y="0"/>
                </a:moveTo>
                <a:lnTo>
                  <a:pt x="911556" y="0"/>
                </a:lnTo>
                <a:lnTo>
                  <a:pt x="911556" y="1144648"/>
                </a:lnTo>
                <a:lnTo>
                  <a:pt x="0" y="11446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sp>
        <p:nvSpPr>
          <p:cNvPr name="Freeform 3" id="3"/>
          <p:cNvSpPr/>
          <p:nvPr/>
        </p:nvSpPr>
        <p:spPr>
          <a:xfrm flipH="false" flipV="false" rot="0">
            <a:off x="463879" y="-156776"/>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0"/>
            <a:ext cx="5753021" cy="4386322"/>
          </a:xfrm>
          <a:custGeom>
            <a:avLst/>
            <a:gdLst/>
            <a:ahLst/>
            <a:cxnLst/>
            <a:rect r="r" b="b" t="t" l="l"/>
            <a:pathLst>
              <a:path h="4386322" w="5753021">
                <a:moveTo>
                  <a:pt x="0" y="0"/>
                </a:moveTo>
                <a:lnTo>
                  <a:pt x="5753021" y="0"/>
                </a:lnTo>
                <a:lnTo>
                  <a:pt x="5753021" y="4386322"/>
                </a:lnTo>
                <a:lnTo>
                  <a:pt x="0" y="4386322"/>
                </a:lnTo>
                <a:lnTo>
                  <a:pt x="0" y="0"/>
                </a:lnTo>
                <a:close/>
              </a:path>
            </a:pathLst>
          </a:custGeom>
          <a:blipFill>
            <a:blip r:embed="rId6"/>
            <a:stretch>
              <a:fillRect l="-8952" t="0" r="-2935" b="0"/>
            </a:stretch>
          </a:blipFill>
        </p:spPr>
      </p:sp>
      <p:sp>
        <p:nvSpPr>
          <p:cNvPr name="Freeform 5" id="5"/>
          <p:cNvSpPr/>
          <p:nvPr/>
        </p:nvSpPr>
        <p:spPr>
          <a:xfrm flipH="false" flipV="false" rot="0">
            <a:off x="5753021" y="5540140"/>
            <a:ext cx="6432182" cy="4746860"/>
          </a:xfrm>
          <a:custGeom>
            <a:avLst/>
            <a:gdLst/>
            <a:ahLst/>
            <a:cxnLst/>
            <a:rect r="r" b="b" t="t" l="l"/>
            <a:pathLst>
              <a:path h="4746860" w="6432182">
                <a:moveTo>
                  <a:pt x="0" y="0"/>
                </a:moveTo>
                <a:lnTo>
                  <a:pt x="6432182" y="0"/>
                </a:lnTo>
                <a:lnTo>
                  <a:pt x="6432182" y="4746860"/>
                </a:lnTo>
                <a:lnTo>
                  <a:pt x="0" y="4746860"/>
                </a:lnTo>
                <a:lnTo>
                  <a:pt x="0" y="0"/>
                </a:lnTo>
                <a:close/>
              </a:path>
            </a:pathLst>
          </a:custGeom>
          <a:blipFill>
            <a:blip r:embed="rId7"/>
            <a:stretch>
              <a:fillRect l="-30649" t="-20094" r="-26912" b="0"/>
            </a:stretch>
          </a:blipFill>
        </p:spPr>
      </p:sp>
      <p:sp>
        <p:nvSpPr>
          <p:cNvPr name="Freeform 6" id="6"/>
          <p:cNvSpPr/>
          <p:nvPr/>
        </p:nvSpPr>
        <p:spPr>
          <a:xfrm flipH="false" flipV="false" rot="0">
            <a:off x="5753021" y="-34694"/>
            <a:ext cx="6326369" cy="4421016"/>
          </a:xfrm>
          <a:custGeom>
            <a:avLst/>
            <a:gdLst/>
            <a:ahLst/>
            <a:cxnLst/>
            <a:rect r="r" b="b" t="t" l="l"/>
            <a:pathLst>
              <a:path h="4421016" w="6326369">
                <a:moveTo>
                  <a:pt x="0" y="0"/>
                </a:moveTo>
                <a:lnTo>
                  <a:pt x="6326370" y="0"/>
                </a:lnTo>
                <a:lnTo>
                  <a:pt x="6326370" y="4421016"/>
                </a:lnTo>
                <a:lnTo>
                  <a:pt x="0" y="4421016"/>
                </a:lnTo>
                <a:lnTo>
                  <a:pt x="0" y="0"/>
                </a:lnTo>
                <a:close/>
              </a:path>
            </a:pathLst>
          </a:custGeom>
          <a:blipFill>
            <a:blip r:embed="rId8"/>
            <a:stretch>
              <a:fillRect l="-5472" t="-2639" r="0" b="-10557"/>
            </a:stretch>
          </a:blipFill>
        </p:spPr>
      </p:sp>
      <p:sp>
        <p:nvSpPr>
          <p:cNvPr name="Freeform 7" id="7"/>
          <p:cNvSpPr/>
          <p:nvPr/>
        </p:nvSpPr>
        <p:spPr>
          <a:xfrm flipH="false" flipV="false" rot="0">
            <a:off x="12185885" y="5540140"/>
            <a:ext cx="6192372" cy="4746860"/>
          </a:xfrm>
          <a:custGeom>
            <a:avLst/>
            <a:gdLst/>
            <a:ahLst/>
            <a:cxnLst/>
            <a:rect r="r" b="b" t="t" l="l"/>
            <a:pathLst>
              <a:path h="4746860" w="6192372">
                <a:moveTo>
                  <a:pt x="0" y="0"/>
                </a:moveTo>
                <a:lnTo>
                  <a:pt x="6192371" y="0"/>
                </a:lnTo>
                <a:lnTo>
                  <a:pt x="6192371" y="4746860"/>
                </a:lnTo>
                <a:lnTo>
                  <a:pt x="0" y="4746860"/>
                </a:lnTo>
                <a:lnTo>
                  <a:pt x="0" y="0"/>
                </a:lnTo>
                <a:close/>
              </a:path>
            </a:pathLst>
          </a:custGeom>
          <a:blipFill>
            <a:blip r:embed="rId9"/>
            <a:stretch>
              <a:fillRect l="-9421" t="0" r="-14218" b="0"/>
            </a:stretch>
          </a:blipFill>
        </p:spPr>
      </p:sp>
      <p:sp>
        <p:nvSpPr>
          <p:cNvPr name="Freeform 8" id="8"/>
          <p:cNvSpPr/>
          <p:nvPr/>
        </p:nvSpPr>
        <p:spPr>
          <a:xfrm flipH="false" flipV="false" rot="0">
            <a:off x="12079391" y="0"/>
            <a:ext cx="6208609" cy="4386322"/>
          </a:xfrm>
          <a:custGeom>
            <a:avLst/>
            <a:gdLst/>
            <a:ahLst/>
            <a:cxnLst/>
            <a:rect r="r" b="b" t="t" l="l"/>
            <a:pathLst>
              <a:path h="4386322" w="6208609">
                <a:moveTo>
                  <a:pt x="0" y="0"/>
                </a:moveTo>
                <a:lnTo>
                  <a:pt x="6208609" y="0"/>
                </a:lnTo>
                <a:lnTo>
                  <a:pt x="6208609" y="4386322"/>
                </a:lnTo>
                <a:lnTo>
                  <a:pt x="0" y="4386322"/>
                </a:lnTo>
                <a:lnTo>
                  <a:pt x="0" y="0"/>
                </a:lnTo>
                <a:close/>
              </a:path>
            </a:pathLst>
          </a:custGeom>
          <a:blipFill>
            <a:blip r:embed="rId10"/>
            <a:stretch>
              <a:fillRect l="-10938" t="0" r="-9096" b="0"/>
            </a:stretch>
          </a:blipFill>
        </p:spPr>
      </p:sp>
      <p:sp>
        <p:nvSpPr>
          <p:cNvPr name="Freeform 9" id="9"/>
          <p:cNvSpPr/>
          <p:nvPr/>
        </p:nvSpPr>
        <p:spPr>
          <a:xfrm flipH="false" flipV="false" rot="0">
            <a:off x="0" y="5540140"/>
            <a:ext cx="5753021" cy="4746860"/>
          </a:xfrm>
          <a:custGeom>
            <a:avLst/>
            <a:gdLst/>
            <a:ahLst/>
            <a:cxnLst/>
            <a:rect r="r" b="b" t="t" l="l"/>
            <a:pathLst>
              <a:path h="4746860" w="5753021">
                <a:moveTo>
                  <a:pt x="0" y="0"/>
                </a:moveTo>
                <a:lnTo>
                  <a:pt x="5753021" y="0"/>
                </a:lnTo>
                <a:lnTo>
                  <a:pt x="5753021" y="4746860"/>
                </a:lnTo>
                <a:lnTo>
                  <a:pt x="0" y="4746860"/>
                </a:lnTo>
                <a:lnTo>
                  <a:pt x="0" y="0"/>
                </a:lnTo>
                <a:close/>
              </a:path>
            </a:pathLst>
          </a:custGeom>
          <a:blipFill>
            <a:blip r:embed="rId11"/>
            <a:stretch>
              <a:fillRect l="-25351" t="0" r="-21334" b="0"/>
            </a:stretch>
          </a:blipFill>
        </p:spPr>
      </p:sp>
      <p:sp>
        <p:nvSpPr>
          <p:cNvPr name="TextBox 10" id="10"/>
          <p:cNvSpPr txBox="true"/>
          <p:nvPr/>
        </p:nvSpPr>
        <p:spPr>
          <a:xfrm rot="0">
            <a:off x="3660630" y="4501269"/>
            <a:ext cx="10616964" cy="923925"/>
          </a:xfrm>
          <a:prstGeom prst="rect">
            <a:avLst/>
          </a:prstGeom>
        </p:spPr>
        <p:txBody>
          <a:bodyPr anchor="t" rtlCol="false" tIns="0" lIns="0" bIns="0" rIns="0">
            <a:spAutoFit/>
          </a:bodyPr>
          <a:lstStyle/>
          <a:p>
            <a:pPr algn="ctr" marL="0" indent="0" lvl="0">
              <a:lnSpc>
                <a:spcPts val="7320"/>
              </a:lnSpc>
              <a:spcBef>
                <a:spcPct val="0"/>
              </a:spcBef>
            </a:pPr>
            <a:r>
              <a:rPr lang="en-US" sz="6100">
                <a:solidFill>
                  <a:srgbClr val="003EA8"/>
                </a:solidFill>
                <a:latin typeface="Muli"/>
                <a:ea typeface="Muli"/>
                <a:cs typeface="Muli"/>
                <a:sym typeface="Muli"/>
              </a:rPr>
              <a:t>Ứng Dụng Thực Tiễn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24354" r="-1468" b="-56033"/>
            </a:stretch>
          </a:blipFill>
        </p:spPr>
      </p:sp>
      <p:sp>
        <p:nvSpPr>
          <p:cNvPr name="Freeform 3" id="3"/>
          <p:cNvSpPr/>
          <p:nvPr/>
        </p:nvSpPr>
        <p:spPr>
          <a:xfrm flipH="false" flipV="false" rot="0">
            <a:off x="463879" y="-156776"/>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1452" y="0"/>
            <a:ext cx="8261482" cy="5599218"/>
          </a:xfrm>
          <a:custGeom>
            <a:avLst/>
            <a:gdLst/>
            <a:ahLst/>
            <a:cxnLst/>
            <a:rect r="r" b="b" t="t" l="l"/>
            <a:pathLst>
              <a:path h="5599218" w="8261482">
                <a:moveTo>
                  <a:pt x="0" y="0"/>
                </a:moveTo>
                <a:lnTo>
                  <a:pt x="8261482" y="0"/>
                </a:lnTo>
                <a:lnTo>
                  <a:pt x="8261482" y="5599218"/>
                </a:lnTo>
                <a:lnTo>
                  <a:pt x="0" y="5599218"/>
                </a:lnTo>
                <a:lnTo>
                  <a:pt x="0" y="0"/>
                </a:lnTo>
                <a:close/>
              </a:path>
            </a:pathLst>
          </a:custGeom>
          <a:blipFill>
            <a:blip r:embed="rId6"/>
            <a:stretch>
              <a:fillRect l="-6166" t="-16874" r="-6166" b="-7433"/>
            </a:stretch>
          </a:blipFill>
        </p:spPr>
      </p:sp>
      <p:sp>
        <p:nvSpPr>
          <p:cNvPr name="Freeform 5" id="5"/>
          <p:cNvSpPr/>
          <p:nvPr/>
        </p:nvSpPr>
        <p:spPr>
          <a:xfrm flipH="false" flipV="false" rot="0">
            <a:off x="52888" y="5599218"/>
            <a:ext cx="8250046" cy="4844558"/>
          </a:xfrm>
          <a:custGeom>
            <a:avLst/>
            <a:gdLst/>
            <a:ahLst/>
            <a:cxnLst/>
            <a:rect r="r" b="b" t="t" l="l"/>
            <a:pathLst>
              <a:path h="4844558" w="8250046">
                <a:moveTo>
                  <a:pt x="0" y="0"/>
                </a:moveTo>
                <a:lnTo>
                  <a:pt x="8250046" y="0"/>
                </a:lnTo>
                <a:lnTo>
                  <a:pt x="8250046" y="4844558"/>
                </a:lnTo>
                <a:lnTo>
                  <a:pt x="0" y="4844558"/>
                </a:lnTo>
                <a:lnTo>
                  <a:pt x="0" y="0"/>
                </a:lnTo>
                <a:close/>
              </a:path>
            </a:pathLst>
          </a:custGeom>
          <a:blipFill>
            <a:blip r:embed="rId7"/>
            <a:stretch>
              <a:fillRect l="-5120" t="-325" r="0" b="-325"/>
            </a:stretch>
          </a:blipFill>
        </p:spPr>
      </p:sp>
      <p:sp>
        <p:nvSpPr>
          <p:cNvPr name="Freeform 6" id="6"/>
          <p:cNvSpPr/>
          <p:nvPr/>
        </p:nvSpPr>
        <p:spPr>
          <a:xfrm flipH="false" flipV="false" rot="-278358">
            <a:off x="13407751" y="8896331"/>
            <a:ext cx="5868613" cy="1845945"/>
          </a:xfrm>
          <a:custGeom>
            <a:avLst/>
            <a:gdLst/>
            <a:ahLst/>
            <a:cxnLst/>
            <a:rect r="r" b="b" t="t" l="l"/>
            <a:pathLst>
              <a:path h="1845945" w="5868613">
                <a:moveTo>
                  <a:pt x="0" y="0"/>
                </a:moveTo>
                <a:lnTo>
                  <a:pt x="5868612" y="0"/>
                </a:lnTo>
                <a:lnTo>
                  <a:pt x="5868612" y="1845946"/>
                </a:lnTo>
                <a:lnTo>
                  <a:pt x="0" y="18459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285878" y="-1165638"/>
            <a:ext cx="3225610" cy="2650865"/>
          </a:xfrm>
          <a:custGeom>
            <a:avLst/>
            <a:gdLst/>
            <a:ahLst/>
            <a:cxnLst/>
            <a:rect r="r" b="b" t="t" l="l"/>
            <a:pathLst>
              <a:path h="2650865" w="3225610">
                <a:moveTo>
                  <a:pt x="0" y="0"/>
                </a:moveTo>
                <a:lnTo>
                  <a:pt x="3225610" y="0"/>
                </a:lnTo>
                <a:lnTo>
                  <a:pt x="3225610" y="2650866"/>
                </a:lnTo>
                <a:lnTo>
                  <a:pt x="0" y="265086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grpSp>
        <p:nvGrpSpPr>
          <p:cNvPr name="Group 3" id="3"/>
          <p:cNvGrpSpPr/>
          <p:nvPr/>
        </p:nvGrpSpPr>
        <p:grpSpPr>
          <a:xfrm rot="0">
            <a:off x="635954" y="449004"/>
            <a:ext cx="9009410" cy="6082798"/>
            <a:chOff x="0" y="0"/>
            <a:chExt cx="3286657" cy="2219021"/>
          </a:xfrm>
        </p:grpSpPr>
        <p:sp>
          <p:nvSpPr>
            <p:cNvPr name="Freeform 4" id="4"/>
            <p:cNvSpPr/>
            <p:nvPr/>
          </p:nvSpPr>
          <p:spPr>
            <a:xfrm flipH="false" flipV="false" rot="0">
              <a:off x="0" y="0"/>
              <a:ext cx="3286657" cy="2219021"/>
            </a:xfrm>
            <a:custGeom>
              <a:avLst/>
              <a:gdLst/>
              <a:ahLst/>
              <a:cxnLst/>
              <a:rect r="r" b="b" t="t" l="l"/>
              <a:pathLst>
                <a:path h="2219021" w="3286657">
                  <a:moveTo>
                    <a:pt x="0" y="0"/>
                  </a:moveTo>
                  <a:lnTo>
                    <a:pt x="3286657" y="0"/>
                  </a:lnTo>
                  <a:lnTo>
                    <a:pt x="3286657" y="2219021"/>
                  </a:lnTo>
                  <a:lnTo>
                    <a:pt x="0" y="2219021"/>
                  </a:lnTo>
                  <a:close/>
                </a:path>
              </a:pathLst>
            </a:custGeom>
            <a:solidFill>
              <a:srgbClr val="FFFFFF"/>
            </a:solidFill>
          </p:spPr>
        </p:sp>
      </p:grpSp>
      <p:sp>
        <p:nvSpPr>
          <p:cNvPr name="Freeform 5" id="5"/>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61150" y="1315441"/>
            <a:ext cx="7087021" cy="7701883"/>
            <a:chOff x="0" y="0"/>
            <a:chExt cx="2585364" cy="2809668"/>
          </a:xfrm>
        </p:grpSpPr>
        <p:sp>
          <p:nvSpPr>
            <p:cNvPr name="Freeform 8" id="8"/>
            <p:cNvSpPr/>
            <p:nvPr/>
          </p:nvSpPr>
          <p:spPr>
            <a:xfrm flipH="false" flipV="false" rot="0">
              <a:off x="0" y="0"/>
              <a:ext cx="2585364" cy="2809668"/>
            </a:xfrm>
            <a:custGeom>
              <a:avLst/>
              <a:gdLst/>
              <a:ahLst/>
              <a:cxnLst/>
              <a:rect r="r" b="b" t="t" l="l"/>
              <a:pathLst>
                <a:path h="2809668" w="2585364">
                  <a:moveTo>
                    <a:pt x="0" y="0"/>
                  </a:moveTo>
                  <a:lnTo>
                    <a:pt x="2585364" y="0"/>
                  </a:lnTo>
                  <a:lnTo>
                    <a:pt x="2585364" y="2809668"/>
                  </a:lnTo>
                  <a:lnTo>
                    <a:pt x="0" y="2809668"/>
                  </a:lnTo>
                  <a:close/>
                </a:path>
              </a:pathLst>
            </a:custGeom>
            <a:solidFill>
              <a:srgbClr val="FFFFFF"/>
            </a:solidFill>
          </p:spPr>
        </p:sp>
      </p:grpSp>
      <p:sp>
        <p:nvSpPr>
          <p:cNvPr name="Freeform 9" id="9"/>
          <p:cNvSpPr/>
          <p:nvPr/>
        </p:nvSpPr>
        <p:spPr>
          <a:xfrm flipH="false" flipV="false" rot="0">
            <a:off x="10692016" y="4401714"/>
            <a:ext cx="6225288" cy="3893634"/>
          </a:xfrm>
          <a:custGeom>
            <a:avLst/>
            <a:gdLst/>
            <a:ahLst/>
            <a:cxnLst/>
            <a:rect r="r" b="b" t="t" l="l"/>
            <a:pathLst>
              <a:path h="3893634" w="6225288">
                <a:moveTo>
                  <a:pt x="0" y="0"/>
                </a:moveTo>
                <a:lnTo>
                  <a:pt x="6225288" y="0"/>
                </a:lnTo>
                <a:lnTo>
                  <a:pt x="6225288" y="3893634"/>
                </a:lnTo>
                <a:lnTo>
                  <a:pt x="0" y="38936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6100246" y="3001723"/>
            <a:ext cx="441616" cy="633141"/>
          </a:xfrm>
          <a:custGeom>
            <a:avLst/>
            <a:gdLst/>
            <a:ahLst/>
            <a:cxnLst/>
            <a:rect r="r" b="b" t="t" l="l"/>
            <a:pathLst>
              <a:path h="633141" w="441616">
                <a:moveTo>
                  <a:pt x="0" y="0"/>
                </a:moveTo>
                <a:lnTo>
                  <a:pt x="441616" y="0"/>
                </a:lnTo>
                <a:lnTo>
                  <a:pt x="441616" y="633141"/>
                </a:lnTo>
                <a:lnTo>
                  <a:pt x="0" y="6331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203414">
            <a:off x="11173930" y="3499519"/>
            <a:ext cx="321948" cy="461574"/>
          </a:xfrm>
          <a:custGeom>
            <a:avLst/>
            <a:gdLst/>
            <a:ahLst/>
            <a:cxnLst/>
            <a:rect r="r" b="b" t="t" l="l"/>
            <a:pathLst>
              <a:path h="461574" w="321948">
                <a:moveTo>
                  <a:pt x="0" y="0"/>
                </a:moveTo>
                <a:lnTo>
                  <a:pt x="321948" y="0"/>
                </a:lnTo>
                <a:lnTo>
                  <a:pt x="321948" y="461574"/>
                </a:lnTo>
                <a:lnTo>
                  <a:pt x="0" y="461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2690344" y="1991652"/>
            <a:ext cx="2228632" cy="1815322"/>
          </a:xfrm>
          <a:custGeom>
            <a:avLst/>
            <a:gdLst/>
            <a:ahLst/>
            <a:cxnLst/>
            <a:rect r="r" b="b" t="t" l="l"/>
            <a:pathLst>
              <a:path h="1815322" w="2228632">
                <a:moveTo>
                  <a:pt x="0" y="0"/>
                </a:moveTo>
                <a:lnTo>
                  <a:pt x="2228632" y="0"/>
                </a:lnTo>
                <a:lnTo>
                  <a:pt x="2228632" y="1815322"/>
                </a:lnTo>
                <a:lnTo>
                  <a:pt x="0" y="18153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3" id="13"/>
          <p:cNvGrpSpPr/>
          <p:nvPr/>
        </p:nvGrpSpPr>
        <p:grpSpPr>
          <a:xfrm rot="0">
            <a:off x="635954" y="715928"/>
            <a:ext cx="9483443" cy="4933776"/>
            <a:chOff x="0" y="0"/>
            <a:chExt cx="12644591" cy="6578368"/>
          </a:xfrm>
        </p:grpSpPr>
        <p:sp>
          <p:nvSpPr>
            <p:cNvPr name="TextBox 14" id="14"/>
            <p:cNvSpPr txBox="true"/>
            <p:nvPr/>
          </p:nvSpPr>
          <p:spPr>
            <a:xfrm rot="0">
              <a:off x="0" y="-9525"/>
              <a:ext cx="12644591" cy="5496293"/>
            </a:xfrm>
            <a:prstGeom prst="rect">
              <a:avLst/>
            </a:prstGeom>
          </p:spPr>
          <p:txBody>
            <a:bodyPr anchor="t" rtlCol="false" tIns="0" lIns="0" bIns="0" rIns="0">
              <a:spAutoFit/>
            </a:bodyPr>
            <a:lstStyle/>
            <a:p>
              <a:pPr algn="l">
                <a:lnSpc>
                  <a:spcPts val="16218"/>
                </a:lnSpc>
              </a:pPr>
              <a:r>
                <a:rPr lang="en-US" sz="13515" spc="-202" b="true">
                  <a:solidFill>
                    <a:srgbClr val="003EA8"/>
                  </a:solidFill>
                  <a:latin typeface="Muli Bold"/>
                  <a:ea typeface="Muli Bold"/>
                  <a:cs typeface="Muli Bold"/>
                  <a:sym typeface="Muli Bold"/>
                </a:rPr>
                <a:t>Sơ Lược Về Đề Tài</a:t>
              </a:r>
            </a:p>
          </p:txBody>
        </p:sp>
        <p:sp>
          <p:nvSpPr>
            <p:cNvPr name="TextBox 15" id="15"/>
            <p:cNvSpPr txBox="true"/>
            <p:nvPr/>
          </p:nvSpPr>
          <p:spPr>
            <a:xfrm rot="0">
              <a:off x="0" y="5911468"/>
              <a:ext cx="12644591" cy="666900"/>
            </a:xfrm>
            <a:prstGeom prst="rect">
              <a:avLst/>
            </a:prstGeom>
          </p:spPr>
          <p:txBody>
            <a:bodyPr anchor="t" rtlCol="false" tIns="0" lIns="0" bIns="0" rIns="0">
              <a:spAutoFit/>
            </a:bodyPr>
            <a:lstStyle/>
            <a:p>
              <a:pPr algn="l">
                <a:lnSpc>
                  <a:spcPts val="400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4354" r="-1468" b="-56033"/>
            </a:stretch>
          </a:blipFill>
        </p:spPr>
      </p:sp>
      <p:sp>
        <p:nvSpPr>
          <p:cNvPr name="Freeform 3" id="3"/>
          <p:cNvSpPr/>
          <p:nvPr/>
        </p:nvSpPr>
        <p:spPr>
          <a:xfrm flipH="true" flipV="false" rot="0">
            <a:off x="-2156129" y="8872350"/>
            <a:ext cx="6662470" cy="1611106"/>
          </a:xfrm>
          <a:custGeom>
            <a:avLst/>
            <a:gdLst/>
            <a:ahLst/>
            <a:cxnLst/>
            <a:rect r="r" b="b" t="t" l="l"/>
            <a:pathLst>
              <a:path h="1611106" w="6662470">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4791434" y="-196457"/>
            <a:ext cx="5652695" cy="1366924"/>
          </a:xfrm>
          <a:custGeom>
            <a:avLst/>
            <a:gdLst/>
            <a:ahLst/>
            <a:cxnLst/>
            <a:rect r="r" b="b" t="t" l="l"/>
            <a:pathLst>
              <a:path h="1366924" w="5652695">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610926" y="2692069"/>
            <a:ext cx="13349650" cy="4902861"/>
          </a:xfrm>
          <a:custGeom>
            <a:avLst/>
            <a:gdLst/>
            <a:ahLst/>
            <a:cxnLst/>
            <a:rect r="r" b="b" t="t" l="l"/>
            <a:pathLst>
              <a:path h="4902861" w="13349650">
                <a:moveTo>
                  <a:pt x="0" y="0"/>
                </a:moveTo>
                <a:lnTo>
                  <a:pt x="13349651" y="0"/>
                </a:lnTo>
                <a:lnTo>
                  <a:pt x="13349651" y="4902862"/>
                </a:lnTo>
                <a:lnTo>
                  <a:pt x="0" y="4902862"/>
                </a:lnTo>
                <a:lnTo>
                  <a:pt x="0" y="0"/>
                </a:lnTo>
                <a:close/>
              </a:path>
            </a:pathLst>
          </a:custGeom>
          <a:blipFill>
            <a:blip r:embed="rId5"/>
            <a:stretch>
              <a:fillRect l="0" t="-6905" r="0" b="-6905"/>
            </a:stretch>
          </a:blipFill>
        </p:spPr>
      </p:sp>
      <p:grpSp>
        <p:nvGrpSpPr>
          <p:cNvPr name="Group 6" id="6"/>
          <p:cNvGrpSpPr/>
          <p:nvPr/>
        </p:nvGrpSpPr>
        <p:grpSpPr>
          <a:xfrm rot="0">
            <a:off x="3630095" y="175330"/>
            <a:ext cx="16814033" cy="1990275"/>
            <a:chOff x="0" y="0"/>
            <a:chExt cx="22418711" cy="2653700"/>
          </a:xfrm>
        </p:grpSpPr>
        <p:sp>
          <p:nvSpPr>
            <p:cNvPr name="TextBox 7" id="7"/>
            <p:cNvSpPr txBox="true"/>
            <p:nvPr/>
          </p:nvSpPr>
          <p:spPr>
            <a:xfrm rot="0">
              <a:off x="0" y="0"/>
              <a:ext cx="22418711" cy="1562100"/>
            </a:xfrm>
            <a:prstGeom prst="rect">
              <a:avLst/>
            </a:prstGeom>
          </p:spPr>
          <p:txBody>
            <a:bodyPr anchor="t" rtlCol="false" tIns="0" lIns="0" bIns="0" rIns="0">
              <a:spAutoFit/>
            </a:bodyPr>
            <a:lstStyle/>
            <a:p>
              <a:pPr algn="l">
                <a:lnSpc>
                  <a:spcPts val="9260"/>
                </a:lnSpc>
              </a:pPr>
              <a:r>
                <a:rPr lang="en-US" sz="7716" spc="-115" b="true">
                  <a:solidFill>
                    <a:srgbClr val="003EA8"/>
                  </a:solidFill>
                  <a:latin typeface="Muli Bold"/>
                  <a:ea typeface="Muli Bold"/>
                  <a:cs typeface="Muli Bold"/>
                  <a:sym typeface="Muli Bold"/>
                </a:rPr>
                <a:t>  Nguyên Lý Hoạt Động</a:t>
              </a:r>
            </a:p>
          </p:txBody>
        </p:sp>
        <p:sp>
          <p:nvSpPr>
            <p:cNvPr name="TextBox 8" id="8"/>
            <p:cNvSpPr txBox="true"/>
            <p:nvPr/>
          </p:nvSpPr>
          <p:spPr>
            <a:xfrm rot="0">
              <a:off x="0" y="1986800"/>
              <a:ext cx="22418711" cy="666900"/>
            </a:xfrm>
            <a:prstGeom prst="rect">
              <a:avLst/>
            </a:prstGeom>
          </p:spPr>
          <p:txBody>
            <a:bodyPr anchor="t" rtlCol="false" tIns="0" lIns="0" bIns="0" rIns="0">
              <a:spAutoFit/>
            </a:bodyPr>
            <a:lstStyle/>
            <a:p>
              <a:pPr algn="l">
                <a:lnSpc>
                  <a:spcPts val="4009"/>
                </a:lnSpc>
              </a:pPr>
            </a:p>
          </p:txBody>
        </p:sp>
      </p:grpSp>
      <p:grpSp>
        <p:nvGrpSpPr>
          <p:cNvPr name="Group 9" id="9"/>
          <p:cNvGrpSpPr/>
          <p:nvPr/>
        </p:nvGrpSpPr>
        <p:grpSpPr>
          <a:xfrm rot="0">
            <a:off x="4506341" y="8118806"/>
            <a:ext cx="12826249" cy="1234129"/>
            <a:chOff x="0" y="0"/>
            <a:chExt cx="17101665" cy="1645505"/>
          </a:xfrm>
        </p:grpSpPr>
        <p:sp>
          <p:nvSpPr>
            <p:cNvPr name="TextBox 10" id="10"/>
            <p:cNvSpPr txBox="true"/>
            <p:nvPr/>
          </p:nvSpPr>
          <p:spPr>
            <a:xfrm rot="0">
              <a:off x="0" y="0"/>
              <a:ext cx="17101665" cy="812800"/>
            </a:xfrm>
            <a:prstGeom prst="rect">
              <a:avLst/>
            </a:prstGeom>
          </p:spPr>
          <p:txBody>
            <a:bodyPr anchor="t" rtlCol="false" tIns="0" lIns="0" bIns="0" rIns="0">
              <a:spAutoFit/>
            </a:bodyPr>
            <a:lstStyle/>
            <a:p>
              <a:pPr algn="l">
                <a:lnSpc>
                  <a:spcPts val="4818"/>
                </a:lnSpc>
              </a:pPr>
              <a:r>
                <a:rPr lang="en-US" sz="4015" spc="-60">
                  <a:solidFill>
                    <a:srgbClr val="000000"/>
                  </a:solidFill>
                  <a:latin typeface="Muli"/>
                  <a:ea typeface="Muli"/>
                  <a:cs typeface="Muli"/>
                  <a:sym typeface="Muli"/>
                </a:rPr>
                <a:t>Sơ đồ Khối mạch cảnh báo mực nước</a:t>
              </a:r>
            </a:p>
          </p:txBody>
        </p:sp>
        <p:sp>
          <p:nvSpPr>
            <p:cNvPr name="TextBox 11" id="11"/>
            <p:cNvSpPr txBox="true"/>
            <p:nvPr/>
          </p:nvSpPr>
          <p:spPr>
            <a:xfrm rot="0">
              <a:off x="0" y="1136774"/>
              <a:ext cx="17101665" cy="508731"/>
            </a:xfrm>
            <a:prstGeom prst="rect">
              <a:avLst/>
            </a:prstGeom>
          </p:spPr>
          <p:txBody>
            <a:bodyPr anchor="t" rtlCol="false" tIns="0" lIns="0" bIns="0" rIns="0">
              <a:spAutoFit/>
            </a:bodyPr>
            <a:lstStyle/>
            <a:p>
              <a:pPr algn="l">
                <a:lnSpc>
                  <a:spcPts val="3058"/>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DAF6QQpjCRo</dc:identifier>
  <dcterms:modified xsi:type="dcterms:W3CDTF">2011-08-01T06:04:30Z</dcterms:modified>
  <cp:revision>1</cp:revision>
  <dc:title>Đồ án thiết kế mạch điện tử</dc:title>
</cp:coreProperties>
</file>